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2" r:id="rId2"/>
    <p:sldMasterId id="2147483648" r:id="rId3"/>
    <p:sldMasterId id="2147483650" r:id="rId4"/>
    <p:sldMasterId id="2147483654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1"/>
  </p:notesMasterIdLst>
  <p:handoutMasterIdLst>
    <p:handoutMasterId r:id="rId22"/>
  </p:handoutMasterIdLst>
  <p:sldIdLst>
    <p:sldId id="260" r:id="rId12"/>
    <p:sldId id="273" r:id="rId13"/>
    <p:sldId id="270" r:id="rId14"/>
    <p:sldId id="272" r:id="rId15"/>
    <p:sldId id="275" r:id="rId16"/>
    <p:sldId id="276" r:id="rId17"/>
    <p:sldId id="271" r:id="rId18"/>
    <p:sldId id="279" r:id="rId19"/>
    <p:sldId id="278" r:id="rId20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F_KAS_startowe" id="{39D62F48-E917-4904-BC48-DFF526BCB5FC}">
          <p14:sldIdLst>
            <p14:sldId id="260"/>
          </p14:sldIdLst>
        </p14:section>
        <p14:section name="MF_KAS_srodek" id="{5F5C5854-BAB1-4AB6-A894-A7450BEFCDD6}">
          <p14:sldIdLst>
            <p14:sldId id="273"/>
            <p14:sldId id="270"/>
            <p14:sldId id="272"/>
            <p14:sldId id="275"/>
            <p14:sldId id="276"/>
            <p14:sldId id="271"/>
            <p14:sldId id="279"/>
            <p14:sldId id="278"/>
          </p14:sldIdLst>
        </p14:section>
        <p14:section name="MF_KAS_koncowe" id="{4D2FB628-BA0C-4101-9F9B-A23843DA94A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urek Agnieszka" initials="MA" lastIdx="4" clrIdx="0">
    <p:extLst>
      <p:ext uri="{19B8F6BF-5375-455C-9EA6-DF929625EA0E}">
        <p15:presenceInfo xmlns:p15="http://schemas.microsoft.com/office/powerpoint/2012/main" userId="S::Agnieszka.Mazurek@mf.gov.pl::c2944bd9-c0eb-40db-a57e-d93436aae25e" providerId="AD"/>
      </p:ext>
    </p:extLst>
  </p:cmAuthor>
  <p:cmAuthor id="2" name="Lamcha Sara" initials="LS" lastIdx="2" clrIdx="1">
    <p:extLst>
      <p:ext uri="{19B8F6BF-5375-455C-9EA6-DF929625EA0E}">
        <p15:presenceInfo xmlns:p15="http://schemas.microsoft.com/office/powerpoint/2012/main" userId="S::sara.lamcha@mf.gov.pl::a3da7d16-c7fe-42d6-a2ae-d8756ab444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5" d="100"/>
          <a:sy n="105" d="100"/>
        </p:scale>
        <p:origin x="249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81FF-A4C7-4AE2-BA2E-315BDFE4A662}" type="datetimeFigureOut">
              <a:rPr lang="pl-PL" smtClean="0"/>
              <a:t>19.01.2024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22AA-0756-4252-AF59-F0583F234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4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235E-7442-4C39-8EF2-0BD7686D465C}" type="datetimeFigureOut">
              <a:rPr lang="pl-PL" smtClean="0"/>
              <a:t>19.01.2024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4805-2DDF-4A57-8734-426C6BBE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2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6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51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89"/>
          <a:stretch/>
        </p:blipFill>
        <p:spPr>
          <a:xfrm>
            <a:off x="8764891" y="162132"/>
            <a:ext cx="2947733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6677"/>
            <a:ext cx="4620476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6677"/>
            <a:ext cx="4620462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6677"/>
            <a:ext cx="4620476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6677"/>
            <a:ext cx="4620462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6677"/>
            <a:ext cx="4620476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6677"/>
            <a:ext cx="4620462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89"/>
          <a:stretch/>
        </p:blipFill>
        <p:spPr>
          <a:xfrm>
            <a:off x="8764891" y="162132"/>
            <a:ext cx="2947733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89"/>
          <a:stretch/>
        </p:blipFill>
        <p:spPr>
          <a:xfrm>
            <a:off x="8764891" y="162132"/>
            <a:ext cx="2947733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43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8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68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6677"/>
            <a:ext cx="4620476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6677"/>
            <a:ext cx="4620462" cy="3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ACE807-B735-9F20-D98C-4309A053A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22F63">
              <a:alpha val="6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5512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B46933F8-0E11-9016-C4F1-19065B93C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357" y="0"/>
            <a:ext cx="12214622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595"/>
          <a:stretch/>
        </p:blipFill>
        <p:spPr>
          <a:xfrm>
            <a:off x="9624392" y="138892"/>
            <a:ext cx="1820587" cy="791292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60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28D298B-7268-120E-FC5C-2B630EECC4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595"/>
          <a:stretch/>
        </p:blipFill>
        <p:spPr>
          <a:xfrm>
            <a:off x="9624392" y="138892"/>
            <a:ext cx="1820587" cy="791292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6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5" name="Obraz 4" descr="Obraz zawierający computer, wewnątrz, osoba&#10;&#10;Opis wygenerowany automatycznie">
            <a:extLst>
              <a:ext uri="{FF2B5EF4-FFF2-40B4-BE49-F238E27FC236}">
                <a16:creationId xmlns:a16="http://schemas.microsoft.com/office/drawing/2014/main" id="{27989F6C-6F0C-6961-5918-98AC6AA96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228" y="-121023"/>
            <a:ext cx="12528092" cy="70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1D0EA71-0CA0-DE58-2DF5-EFD3F406CB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801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5360" userDrawn="1">
          <p15:clr>
            <a:srgbClr val="F26B43"/>
          </p15:clr>
        </p15:guide>
        <p15:guide id="6" pos="71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rzyroda, tęcza, chmura, nocne niebo&#10;&#10;Opis wygenerowany automatycznie">
            <a:extLst>
              <a:ext uri="{FF2B5EF4-FFF2-40B4-BE49-F238E27FC236}">
                <a16:creationId xmlns:a16="http://schemas.microsoft.com/office/drawing/2014/main" id="{0E0ECE97-5AC4-E882-AE08-898FC5624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89"/>
          <a:stretch/>
        </p:blipFill>
        <p:spPr>
          <a:xfrm>
            <a:off x="8764891" y="162132"/>
            <a:ext cx="2947733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7"/>
          <a:stretch/>
        </p:blipFill>
        <p:spPr>
          <a:xfrm>
            <a:off x="8760296" y="162132"/>
            <a:ext cx="2803717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2423592" y="6382528"/>
            <a:ext cx="4135030" cy="21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6"/>
          <a:stretch/>
        </p:blipFill>
        <p:spPr>
          <a:xfrm>
            <a:off x="1199456" y="6230677"/>
            <a:ext cx="913558" cy="51069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9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5"/>
          <a:stretch/>
        </p:blipFill>
        <p:spPr>
          <a:xfrm>
            <a:off x="9624392" y="138892"/>
            <a:ext cx="1820588" cy="7912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6677"/>
            <a:ext cx="4620476" cy="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5A76E0-2161-B605-C8C0-D2ADC9493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5"/>
          <a:stretch/>
        </p:blipFill>
        <p:spPr>
          <a:xfrm>
            <a:off x="9624392" y="138892"/>
            <a:ext cx="1820587" cy="79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F090B43-C84C-88B4-B23E-777E9CA20F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r="39595"/>
          <a:stretch/>
        </p:blipFill>
        <p:spPr>
          <a:xfrm>
            <a:off x="9696400" y="138892"/>
            <a:ext cx="1748579" cy="791292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23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A626B9B-EFC8-A14D-A1F3-361953F0EF91}"/>
              </a:ext>
            </a:extLst>
          </p:cNvPr>
          <p:cNvSpPr txBox="1"/>
          <p:nvPr/>
        </p:nvSpPr>
        <p:spPr>
          <a:xfrm>
            <a:off x="1183540" y="4028467"/>
            <a:ext cx="89423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Podatek od nieruchomości</a:t>
            </a:r>
          </a:p>
          <a:p>
            <a:r>
              <a:rPr lang="pl-PL" sz="38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istotne  źródło dochodów własnych gmin</a:t>
            </a:r>
          </a:p>
        </p:txBody>
      </p:sp>
    </p:spTree>
    <p:extLst>
      <p:ext uri="{BB962C8B-B14F-4D97-AF65-F5344CB8AC3E}">
        <p14:creationId xmlns:p14="http://schemas.microsoft.com/office/powerpoint/2010/main" val="397826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E96A133-BE4B-45E0-BE11-BEEB62600387}"/>
              </a:ext>
            </a:extLst>
          </p:cNvPr>
          <p:cNvSpPr txBox="1"/>
          <p:nvPr/>
        </p:nvSpPr>
        <p:spPr>
          <a:xfrm>
            <a:off x="695400" y="404664"/>
            <a:ext cx="1000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Podatek od nieruchomości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dochody wykonane i dynamika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CC23A5B-1B44-413C-BB41-C6A127290063}"/>
              </a:ext>
            </a:extLst>
          </p:cNvPr>
          <p:cNvSpPr txBox="1"/>
          <p:nvPr/>
        </p:nvSpPr>
        <p:spPr>
          <a:xfrm>
            <a:off x="1127448" y="5288685"/>
            <a:ext cx="6357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Lato" panose="020F0502020204030203" pitchFamily="34" charset="-18"/>
              </a:rPr>
              <a:t>Podatek od nieruchomości jest istotnym źródłem dochodów własnych jednostek samorządu terytorialnego. Stanowi aż </a:t>
            </a:r>
            <a:r>
              <a:rPr lang="pl-PL" sz="1400" b="1" dirty="0">
                <a:latin typeface="Lato" panose="020F0502020204030203" pitchFamily="34" charset="-18"/>
              </a:rPr>
              <a:t>22% </a:t>
            </a:r>
            <a:r>
              <a:rPr lang="pl-PL" sz="1400" dirty="0">
                <a:latin typeface="Lato" panose="020F0502020204030203" pitchFamily="34" charset="-18"/>
              </a:rPr>
              <a:t>dochodów własnych gmin i </a:t>
            </a:r>
            <a:r>
              <a:rPr lang="pl-PL" sz="1400" b="1" dirty="0">
                <a:latin typeface="Lato" panose="020F0502020204030203" pitchFamily="34" charset="-18"/>
              </a:rPr>
              <a:t>16%</a:t>
            </a:r>
            <a:r>
              <a:rPr lang="pl-PL" sz="1400" dirty="0">
                <a:latin typeface="Lato" panose="020F0502020204030203" pitchFamily="34" charset="-18"/>
              </a:rPr>
              <a:t> dochodów własnych miast na prawach powiatu.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193566C-B159-4C8B-B94D-E11531B2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322567"/>
            <a:ext cx="9210675" cy="381952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EC978D5-D473-4B14-BD08-D48F1CB4CE4D}"/>
              </a:ext>
            </a:extLst>
          </p:cNvPr>
          <p:cNvSpPr txBox="1"/>
          <p:nvPr/>
        </p:nvSpPr>
        <p:spPr>
          <a:xfrm>
            <a:off x="7560493" y="4888575"/>
            <a:ext cx="364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latin typeface="Lato" panose="020F0502020204030203" pitchFamily="34" charset="-18"/>
              </a:rPr>
              <a:t>Istotność podatku od nieruchomości </a:t>
            </a:r>
          </a:p>
          <a:p>
            <a:pPr algn="ctr"/>
            <a:r>
              <a:rPr lang="pl-PL" sz="1000" b="1" dirty="0">
                <a:latin typeface="Lato" panose="020F0502020204030203" pitchFamily="34" charset="-18"/>
              </a:rPr>
              <a:t>w dochodach ogółem i dochodach własnych: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D679648-82E1-421D-833D-660487EE6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446" y="5288685"/>
            <a:ext cx="35909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0D2723E-6ED5-A84A-ABFC-D199CB9F363A}"/>
              </a:ext>
            </a:extLst>
          </p:cNvPr>
          <p:cNvSpPr txBox="1"/>
          <p:nvPr/>
        </p:nvSpPr>
        <p:spPr>
          <a:xfrm>
            <a:off x="1095407" y="404664"/>
            <a:ext cx="1000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Struktura dochodów z podatku od nieruchomości w 2022 r.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7F6D8B0-5330-4B85-B406-BD097E0B8335}"/>
              </a:ext>
            </a:extLst>
          </p:cNvPr>
          <p:cNvSpPr txBox="1"/>
          <p:nvPr/>
        </p:nvSpPr>
        <p:spPr>
          <a:xfrm>
            <a:off x="1199456" y="5823054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Lato" panose="020F0502020204030203" pitchFamily="34" charset="-18"/>
              </a:rPr>
              <a:t>* Na podstawie sprawozdania SP-1 część B za 2022 r.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DC7D66B-B9FF-47AB-9DC5-48E7E6772332}"/>
              </a:ext>
            </a:extLst>
          </p:cNvPr>
          <p:cNvSpPr txBox="1"/>
          <p:nvPr/>
        </p:nvSpPr>
        <p:spPr>
          <a:xfrm>
            <a:off x="5807968" y="1461457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Lato" panose="020F0502020204030203" pitchFamily="34" charset="-18"/>
              </a:rPr>
              <a:t>Udział budowli w strukturze dochodów z podatku od nieruchomości </a:t>
            </a:r>
          </a:p>
          <a:p>
            <a:r>
              <a:rPr lang="pl-PL" sz="1100" dirty="0">
                <a:latin typeface="Lato" panose="020F0502020204030203" pitchFamily="34" charset="-18"/>
              </a:rPr>
              <a:t>w 2022 r. stanowił </a:t>
            </a:r>
            <a:r>
              <a:rPr lang="pl-PL" sz="1100" b="1" dirty="0">
                <a:latin typeface="Lato" panose="020F0502020204030203" pitchFamily="34" charset="-18"/>
              </a:rPr>
              <a:t>34%</a:t>
            </a:r>
            <a:r>
              <a:rPr lang="pl-PL" sz="1100" dirty="0">
                <a:latin typeface="Lato" panose="020F0502020204030203" pitchFamily="34" charset="-18"/>
              </a:rPr>
              <a:t>,</a:t>
            </a:r>
            <a:r>
              <a:rPr lang="pl-PL" sz="1100" b="1" dirty="0">
                <a:latin typeface="Lato" panose="020F0502020204030203" pitchFamily="34" charset="-18"/>
              </a:rPr>
              <a:t> </a:t>
            </a:r>
            <a:r>
              <a:rPr lang="pl-PL" sz="1100" dirty="0">
                <a:latin typeface="Lato" panose="020F0502020204030203" pitchFamily="34" charset="-18"/>
              </a:rPr>
              <a:t>co przekłada się na wpływy w wysokości ok. </a:t>
            </a:r>
            <a:r>
              <a:rPr lang="pl-PL" sz="1100" b="1" dirty="0">
                <a:latin typeface="Lato" panose="020F0502020204030203" pitchFamily="34" charset="-18"/>
              </a:rPr>
              <a:t>9,5 mld zł</a:t>
            </a:r>
          </a:p>
          <a:p>
            <a:endParaRPr lang="pl-PL" sz="1100" dirty="0">
              <a:latin typeface="Lato" panose="020F0502020204030203" pitchFamily="34" charset="-18"/>
            </a:endParaRPr>
          </a:p>
          <a:p>
            <a:r>
              <a:rPr lang="pl-PL" sz="1100" dirty="0">
                <a:latin typeface="Lato" panose="020F0502020204030203" pitchFamily="34" charset="-18"/>
              </a:rPr>
              <a:t>Najwyższe dochody z budowli uzyskały: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Lato" panose="020F0502020204030203" pitchFamily="34" charset="-18"/>
              </a:rPr>
              <a:t>miasta na prawach powiatu – </a:t>
            </a:r>
            <a:r>
              <a:rPr lang="pl-PL" sz="1100" b="1" dirty="0">
                <a:latin typeface="Lato" panose="020F0502020204030203" pitchFamily="34" charset="-18"/>
              </a:rPr>
              <a:t>3,5 mld zł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100" dirty="0">
              <a:latin typeface="Lato" panose="020F0502020204030203" pitchFamily="34" charset="-18"/>
            </a:endParaRPr>
          </a:p>
          <a:p>
            <a:r>
              <a:rPr lang="pl-PL" sz="1100" dirty="0">
                <a:latin typeface="Lato" panose="020F0502020204030203" pitchFamily="34" charset="-18"/>
              </a:rPr>
              <a:t>Jednak największy udział w dochodach z podatku od nieruchomości widoczny był w: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Lato" panose="020F0502020204030203" pitchFamily="34" charset="-18"/>
              </a:rPr>
              <a:t>gminach wiejskich – </a:t>
            </a:r>
            <a:r>
              <a:rPr lang="pl-PL" sz="1100" b="1" dirty="0">
                <a:latin typeface="Lato" panose="020F0502020204030203" pitchFamily="34" charset="-18"/>
              </a:rPr>
              <a:t>39%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20AEC2-22A1-4B7E-AFCF-72E2C3FC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73236"/>
            <a:ext cx="5351688" cy="41222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8FD0999-E56C-4711-A743-3229A3AD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2893653"/>
            <a:ext cx="5351688" cy="31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BD3BA4E-B877-4220-BF3F-D6244809BAEC}"/>
              </a:ext>
            </a:extLst>
          </p:cNvPr>
          <p:cNvSpPr txBox="1"/>
          <p:nvPr/>
        </p:nvSpPr>
        <p:spPr>
          <a:xfrm>
            <a:off x="839416" y="476672"/>
            <a:ext cx="10581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Lato Black" panose="020F0A02020204030203" pitchFamily="34" charset="-18"/>
              </a:rPr>
              <a:t>G</a:t>
            </a:r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Lato Black" panose="020F0A02020204030203" pitchFamily="34" charset="-18"/>
              </a:rPr>
              <a:t>miny stosujące wyłącznie maksymalne stawki podatku od nieruchomości </a:t>
            </a:r>
          </a:p>
          <a:p>
            <a:pPr algn="ctr"/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-18"/>
              </a:rPr>
              <a:t>w latach 2018 - 2023</a:t>
            </a:r>
            <a:r>
              <a:rPr lang="pl-PL" sz="2400" dirty="0">
                <a:latin typeface="Lato" panose="020F0502020204030203" pitchFamily="34" charset="-18"/>
              </a:rPr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002AB4F-64A6-4780-9E86-C82C71D7CCAC}"/>
              </a:ext>
            </a:extLst>
          </p:cNvPr>
          <p:cNvSpPr txBox="1"/>
          <p:nvPr/>
        </p:nvSpPr>
        <p:spPr>
          <a:xfrm>
            <a:off x="8108132" y="1945997"/>
            <a:ext cx="3532484" cy="3935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 przestrzeni lat 2018-2023 zwiększa się liczba gmin stosujących wyłącznie maksymalne stawki obowiązujące w danym roku w podatku od nieruchomości.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2023 r. na nieobniżenie stawek zdecydowały się </a:t>
            </a: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123 gminy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ok. </a:t>
            </a: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5% gmin ogółem. 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Było to:</a:t>
            </a:r>
          </a:p>
          <a:p>
            <a:pPr marL="17145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15 miast na prawach powiatu </a:t>
            </a:r>
          </a:p>
          <a:p>
            <a:pPr marL="172800">
              <a:lnSpc>
                <a:spcPct val="107000"/>
              </a:lnSpc>
              <a:spcAft>
                <a:spcPts val="300"/>
              </a:spcAft>
            </a:pP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22,7%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miast na prawach powiatu ogółem</a:t>
            </a:r>
          </a:p>
          <a:p>
            <a:pPr marL="17145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25 gmin miejskich</a:t>
            </a:r>
          </a:p>
          <a:p>
            <a:pPr marL="172800">
              <a:lnSpc>
                <a:spcPct val="107000"/>
              </a:lnSpc>
              <a:spcAft>
                <a:spcPts val="300"/>
              </a:spcAft>
            </a:pP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10,6% gmin miejskich ogółem</a:t>
            </a:r>
          </a:p>
          <a:p>
            <a:pPr marL="17145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56 gmin wiejskich</a:t>
            </a:r>
          </a:p>
          <a:p>
            <a:pPr marL="172800">
              <a:lnSpc>
                <a:spcPct val="107000"/>
              </a:lnSpc>
              <a:spcAft>
                <a:spcPts val="300"/>
              </a:spcAft>
            </a:pP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3,9%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gmin wiejskich ogółem</a:t>
            </a:r>
          </a:p>
          <a:p>
            <a:pPr marL="171450" indent="-1714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25 gmin miejsko-wiejskich</a:t>
            </a:r>
          </a:p>
          <a:p>
            <a:pPr marL="172800">
              <a:lnSpc>
                <a:spcPct val="107000"/>
              </a:lnSpc>
              <a:spcAft>
                <a:spcPts val="300"/>
              </a:spcAft>
            </a:pP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3,7%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gmin miejsko-wiejskich ogółem</a:t>
            </a:r>
            <a:endParaRPr lang="pl-PL" sz="11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1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Lato" panose="020F0502020204030203" pitchFamily="34" charset="-18"/>
              </a:rPr>
              <a:t>* Na podstawie sprawozdań SP-1 część A za lata 2018-2023.</a:t>
            </a:r>
            <a:endParaRPr lang="pl-PL" sz="900" i="1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595E057-ADF2-454B-8D99-01EC72DB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82" y="1544313"/>
            <a:ext cx="69913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5EE0606-9484-4D5E-91AC-68E2A01D57A0}"/>
              </a:ext>
            </a:extLst>
          </p:cNvPr>
          <p:cNvSpPr txBox="1"/>
          <p:nvPr/>
        </p:nvSpPr>
        <p:spPr>
          <a:xfrm>
            <a:off x="839416" y="476672"/>
            <a:ext cx="1058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Lato Black" panose="020F0A02020204030203" pitchFamily="34" charset="-18"/>
              </a:rPr>
              <a:t>G</a:t>
            </a:r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Lato Black" panose="020F0A02020204030203" pitchFamily="34" charset="-18"/>
              </a:rPr>
              <a:t>miny stosujące stawki w maksymalnej wysokości</a:t>
            </a:r>
            <a:endParaRPr lang="pl-PL" sz="2400" dirty="0">
              <a:latin typeface="Lato" panose="020F0502020204030203" pitchFamily="3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E11D4D3-3DD2-46B4-A191-7C39D813D200}"/>
              </a:ext>
            </a:extLst>
          </p:cNvPr>
          <p:cNvSpPr txBox="1"/>
          <p:nvPr/>
        </p:nvSpPr>
        <p:spPr>
          <a:xfrm>
            <a:off x="7874471" y="1412776"/>
            <a:ext cx="2994172" cy="420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1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Liczba gmin stosujących daną stawkę w maksymalnej wysokości była różna dla poszczególnych rodzajów przedmiotów opodatkowania.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gmin uchwaliło stawkę maksymalną dla budowli, a zaledwie </a:t>
            </a:r>
            <a:r>
              <a:rPr lang="pl-PL" sz="11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14,1%</a:t>
            </a:r>
            <a:r>
              <a:rPr lang="pl-PL" sz="11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gmin uchwaliło stawkę maksymalną dla budynków związanych z prowadzeniem działalności gospodarczej.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100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Lato" panose="020F0502020204030203" pitchFamily="34" charset="-18"/>
              </a:rPr>
              <a:t>* Na podstawie sprawozdania SP-1 część A za 2023 r – zarówno gminy uchwalające jedną stawkę, jak i gminy różnicujące stawkę</a:t>
            </a:r>
            <a:endParaRPr lang="pl-PL" sz="900" i="1" dirty="0"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9CAC58-54A7-462D-88B4-EA8531B7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0" y="1412776"/>
            <a:ext cx="7339571" cy="42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FEE8508-6B88-4F29-9992-9789703F272C}"/>
              </a:ext>
            </a:extLst>
          </p:cNvPr>
          <p:cNvSpPr txBox="1"/>
          <p:nvPr/>
        </p:nvSpPr>
        <p:spPr>
          <a:xfrm>
            <a:off x="839416" y="476672"/>
            <a:ext cx="10581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Lato Black" panose="020F0A02020204030203" pitchFamily="34" charset="-18"/>
              </a:rPr>
              <a:t>Udział faktycznych stawek podatku od nieruchomości </a:t>
            </a:r>
          </a:p>
          <a:p>
            <a:pPr algn="ctr"/>
            <a:r>
              <a:rPr lang="pl-PL" sz="2400" b="1" dirty="0">
                <a:solidFill>
                  <a:srgbClr val="000000"/>
                </a:solidFill>
                <a:latin typeface="Lato Black" panose="020F0A02020204030203" pitchFamily="34" charset="-18"/>
              </a:rPr>
              <a:t>w stawkach maksymalnych</a:t>
            </a:r>
            <a:endParaRPr lang="pl-PL" sz="2400" dirty="0">
              <a:latin typeface="Lato" panose="020F0502020204030203" pitchFamily="34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F1A8BC7-EA65-44B1-9B1D-B9BC42CE7293}"/>
              </a:ext>
            </a:extLst>
          </p:cNvPr>
          <p:cNvSpPr txBox="1"/>
          <p:nvPr/>
        </p:nvSpPr>
        <p:spPr>
          <a:xfrm>
            <a:off x="8040216" y="1844824"/>
            <a:ext cx="32403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Lato" panose="020F0502020204030203" pitchFamily="34" charset="-18"/>
              </a:rPr>
              <a:t>Faktyczne stawki w podatku od nieruchomości dla większości przedmiotów opodatkowania są jednak zbliżone do maksymalnych stawek tego podatku.</a:t>
            </a:r>
          </a:p>
          <a:p>
            <a:endParaRPr lang="pl-PL" sz="1100" dirty="0">
              <a:latin typeface="Lato" panose="020F0502020204030203" pitchFamily="34" charset="-18"/>
            </a:endParaRPr>
          </a:p>
          <a:p>
            <a:r>
              <a:rPr lang="pl-PL" sz="1100" dirty="0">
                <a:latin typeface="Lato" panose="020F0502020204030203" pitchFamily="34" charset="-18"/>
              </a:rPr>
              <a:t>Różnica między faktycznymi stawkami i stawkami maksymalnymi dla większości przedmiotów opodatkowania nie przekracza</a:t>
            </a:r>
          </a:p>
          <a:p>
            <a:r>
              <a:rPr lang="pl-PL" sz="1100" dirty="0">
                <a:latin typeface="Lato" panose="020F0502020204030203" pitchFamily="34" charset="-18"/>
              </a:rPr>
              <a:t>8 punktów procentowych.</a:t>
            </a:r>
          </a:p>
          <a:p>
            <a:endParaRPr lang="pl-PL" sz="1100" dirty="0">
              <a:latin typeface="Lato" panose="020F0502020204030203" pitchFamily="34" charset="-18"/>
            </a:endParaRPr>
          </a:p>
          <a:p>
            <a:r>
              <a:rPr lang="pl-PL" sz="1100" dirty="0">
                <a:latin typeface="Lato" panose="020F0502020204030203" pitchFamily="34" charset="-18"/>
              </a:rPr>
              <a:t>Wyjątkiem są faktyczne stawki odnoszące się do: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Lato" panose="020F0502020204030203" pitchFamily="34" charset="-18"/>
              </a:rPr>
              <a:t>gruntów pozostałych – stawka niższa od maksymalnej o 22 pkt. procentowe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Lato" panose="020F0502020204030203" pitchFamily="34" charset="-18"/>
              </a:rPr>
              <a:t>budynków pozostałych – stawka niższa od maksymalnej o 19 pkt. procentowych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Lato" panose="020F0502020204030203" pitchFamily="34" charset="-18"/>
              </a:rPr>
              <a:t>budynków mieszkalnych – stawka niższa od maksymalnej o 11 pkt. procentowych</a:t>
            </a:r>
          </a:p>
          <a:p>
            <a:endParaRPr lang="pl-PL" sz="1100" dirty="0">
              <a:latin typeface="Lato" panose="020F0502020204030203" pitchFamily="34" charset="-18"/>
            </a:endParaRPr>
          </a:p>
          <a:p>
            <a:endParaRPr lang="pl-PL" sz="1100" dirty="0">
              <a:latin typeface="Lato" panose="020F0502020204030203" pitchFamily="34" charset="-18"/>
            </a:endParaRPr>
          </a:p>
          <a:p>
            <a:endParaRPr lang="pl-PL" sz="1100" dirty="0">
              <a:latin typeface="Lato" panose="020F0502020204030203" pitchFamily="34" charset="-18"/>
            </a:endParaRPr>
          </a:p>
          <a:p>
            <a:endParaRPr lang="pl-PL" sz="1100" dirty="0">
              <a:latin typeface="Lato" panose="020F0502020204030203" pitchFamily="34" charset="-18"/>
            </a:endParaRPr>
          </a:p>
          <a:p>
            <a:endParaRPr lang="pl-PL" sz="1100" dirty="0">
              <a:latin typeface="Lato" panose="020F0502020204030203" pitchFamily="34" charset="-18"/>
            </a:endParaRPr>
          </a:p>
          <a:p>
            <a:endParaRPr lang="pl-PL" sz="1100" dirty="0">
              <a:latin typeface="Lato" panose="020F0502020204030203" pitchFamily="34" charset="-18"/>
            </a:endParaRPr>
          </a:p>
          <a:p>
            <a:endParaRPr lang="pl-PL" sz="1100" dirty="0">
              <a:latin typeface="Lato" panose="020F0502020204030203" pitchFamily="34" charset="-18"/>
            </a:endParaRPr>
          </a:p>
          <a:p>
            <a:r>
              <a:rPr lang="pl-PL" sz="1000" dirty="0">
                <a:latin typeface="Lato" panose="020F0502020204030203" pitchFamily="34" charset="-18"/>
              </a:rPr>
              <a:t>* Na podstawie sprawozdania SP-1 część B za 2022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F257A8-29FD-4DAE-994A-748B73049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5" y="1549614"/>
            <a:ext cx="733752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0D2723E-6ED5-A84A-ABFC-D199CB9F363A}"/>
              </a:ext>
            </a:extLst>
          </p:cNvPr>
          <p:cNvSpPr txBox="1"/>
          <p:nvPr/>
        </p:nvSpPr>
        <p:spPr>
          <a:xfrm>
            <a:off x="1199456" y="836712"/>
            <a:ext cx="1000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Alternatywne wskaźniki waloryzacji stawek </a:t>
            </a:r>
          </a:p>
          <a:p>
            <a:pPr algn="ctr"/>
            <a:r>
              <a:rPr lang="pl-PL" sz="2400" b="1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podatku od nieruchomości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03AC50-9AB8-DB49-9F9E-428216564C5F}"/>
              </a:ext>
            </a:extLst>
          </p:cNvPr>
          <p:cNvSpPr txBox="1"/>
          <p:nvPr/>
        </p:nvSpPr>
        <p:spPr>
          <a:xfrm>
            <a:off x="8112224" y="1845853"/>
            <a:ext cx="3610808" cy="4218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l-PL" sz="12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Alternatywne wskaźniki waloryzacji stawek podatku od nieruchomości na przykładzie stawki dla budynków mieszkalnych*:</a:t>
            </a:r>
          </a:p>
          <a:p>
            <a:pPr>
              <a:lnSpc>
                <a:spcPts val="1800"/>
              </a:lnSpc>
            </a:pPr>
            <a:endParaRPr lang="pl-PL" sz="120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pl-PL" sz="1200" b="1" dirty="0">
                <a:solidFill>
                  <a:schemeClr val="accent2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Przeciętnym wynagrodzeniem </a:t>
            </a:r>
            <a:r>
              <a:rPr lang="pl-PL" sz="12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– stawka dla 2024 r. w wysokości </a:t>
            </a:r>
            <a:r>
              <a:rPr lang="pl-PL" sz="1200" b="1" dirty="0">
                <a:solidFill>
                  <a:schemeClr val="accent2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1,96 zł, </a:t>
            </a:r>
            <a:r>
              <a:rPr lang="pl-PL" sz="12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co oznacza wzrost w stosunku do stawki obliczanej na obecnych zasadach o </a:t>
            </a:r>
            <a:r>
              <a:rPr lang="pl-PL" sz="1200" b="1" dirty="0">
                <a:solidFill>
                  <a:schemeClr val="accent2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70,4%, </a:t>
            </a:r>
          </a:p>
          <a:p>
            <a:pPr>
              <a:lnSpc>
                <a:spcPts val="1800"/>
              </a:lnSpc>
            </a:pPr>
            <a:endParaRPr lang="pl-PL" sz="1200" b="1" dirty="0">
              <a:solidFill>
                <a:schemeClr val="accent2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pl-PL" sz="1200" b="1" dirty="0">
                <a:solidFill>
                  <a:schemeClr val="accent4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PKB</a:t>
            </a:r>
            <a:r>
              <a:rPr lang="pl-PL" sz="12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-  stawka dla 2024 r. w wysokości </a:t>
            </a:r>
            <a:r>
              <a:rPr lang="pl-PL" sz="1200" b="1" dirty="0">
                <a:solidFill>
                  <a:schemeClr val="accent4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2,32 zł</a:t>
            </a:r>
            <a:r>
              <a:rPr lang="pl-PL" sz="12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, co oznacza wzrost w stosunku do stawki obliczanej na obecnych zasadach o </a:t>
            </a:r>
            <a:r>
              <a:rPr lang="pl-PL" sz="1200" b="1" dirty="0">
                <a:solidFill>
                  <a:schemeClr val="accent4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101,7%</a:t>
            </a:r>
            <a:r>
              <a:rPr lang="pl-PL" sz="12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1800"/>
              </a:lnSpc>
            </a:pPr>
            <a:endParaRPr lang="pl-PL" sz="12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</a:pPr>
            <a:endParaRPr lang="pl-PL" sz="12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</a:pPr>
            <a:endParaRPr lang="pl-PL" sz="12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</a:pPr>
            <a:endParaRPr lang="pl-PL" sz="12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800"/>
              </a:lnSpc>
            </a:pPr>
            <a:r>
              <a:rPr lang="pl-PL" sz="1050" i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*stawka dla 2004 r. na poziomie 0,52 zł przyjęta jako punkt wyjścia do obliczeń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E9B698C-B57D-47B8-B81C-42172970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43" y="1845853"/>
            <a:ext cx="7044622" cy="3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CA9352C-D9FF-4D1D-85CE-06B709BEE6D2}"/>
              </a:ext>
            </a:extLst>
          </p:cNvPr>
          <p:cNvSpPr txBox="1"/>
          <p:nvPr/>
        </p:nvSpPr>
        <p:spPr>
          <a:xfrm>
            <a:off x="983432" y="188640"/>
            <a:ext cx="1000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Stawki maksymalne na 2024 r. 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w relacji do stawki od budynków mieszkalnych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4E8C62-B7F7-47E1-8950-496892423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955703"/>
            <a:ext cx="8171061" cy="50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3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666EC7-026F-4AF5-90C4-E0941F25F5F4}"/>
              </a:ext>
            </a:extLst>
          </p:cNvPr>
          <p:cNvSpPr txBox="1"/>
          <p:nvPr/>
        </p:nvSpPr>
        <p:spPr>
          <a:xfrm>
            <a:off x="1095407" y="100210"/>
            <a:ext cx="10001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Podstawa opodatkowania a wpływy z podatku od nieruchomości</a:t>
            </a:r>
          </a:p>
          <a:p>
            <a:pPr algn="ctr"/>
            <a:r>
              <a:rPr lang="pl-PL" sz="2400" dirty="0">
                <a:latin typeface="Lato" panose="020F05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na przykładzie opodatkowania budynków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CA07C5-9498-4C8E-889B-16DE270F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03" y="850872"/>
            <a:ext cx="6270841" cy="515120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241BA47-0F7E-4726-AC9E-29C5314F7248}"/>
              </a:ext>
            </a:extLst>
          </p:cNvPr>
          <p:cNvSpPr txBox="1"/>
          <p:nvPr/>
        </p:nvSpPr>
        <p:spPr>
          <a:xfrm>
            <a:off x="7824192" y="5649246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Lato" panose="020F0502020204030203" pitchFamily="34" charset="-18"/>
              </a:rPr>
              <a:t>* Na podstawie sprawozdania SP-1 część B za 2022 r.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582EFA-70A3-4C90-8260-0617F736B607}"/>
              </a:ext>
            </a:extLst>
          </p:cNvPr>
          <p:cNvSpPr txBox="1"/>
          <p:nvPr/>
        </p:nvSpPr>
        <p:spPr>
          <a:xfrm>
            <a:off x="7752184" y="1196752"/>
            <a:ext cx="3096344" cy="2677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2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2022 r. </a:t>
            </a: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2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odstawa opodatkowania dla budynków mies</a:t>
            </a: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zkalnych wyniosła: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2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ok. 1 154,37 mln m2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przy wpływach z tego tytułu w wysokości: </a:t>
            </a:r>
            <a:r>
              <a:rPr lang="pl-PL" sz="12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ok.</a:t>
            </a: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912,51 mln zł</a:t>
            </a: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pl-PL" sz="1200" dirty="0">
              <a:solidFill>
                <a:srgbClr val="000000"/>
              </a:solidFill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2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Podstawa opodatkowania dla budynków związanych z działalno</a:t>
            </a: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ścią gospodarczą wyniosła zaś: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2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ok. 455,14 mln m2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pl-PL" sz="1200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przy wpływach z tego tytułu w :wysokości </a:t>
            </a:r>
            <a:r>
              <a:rPr lang="pl-PL" sz="1200" b="1" dirty="0">
                <a:solidFill>
                  <a:srgbClr val="000000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ok. 10 948,51 mln zł. </a:t>
            </a:r>
            <a:endParaRPr lang="pl-PL" sz="1200" b="1" dirty="0">
              <a:solidFill>
                <a:srgbClr val="000000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4919"/>
      </p:ext>
    </p:extLst>
  </p:cSld>
  <p:clrMapOvr>
    <a:masterClrMapping/>
  </p:clrMapOvr>
</p:sld>
</file>

<file path=ppt/theme/theme1.xml><?xml version="1.0" encoding="utf-8"?>
<a:theme xmlns:a="http://schemas.openxmlformats.org/drawingml/2006/main" name="1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598</Words>
  <Application>Microsoft Office PowerPoint</Application>
  <PresentationFormat>Panoramiczny</PresentationFormat>
  <Paragraphs>91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9</vt:i4>
      </vt:variant>
    </vt:vector>
  </HeadingPairs>
  <TitlesOfParts>
    <vt:vector size="25" baseType="lpstr">
      <vt:lpstr>Arial</vt:lpstr>
      <vt:lpstr>Calibri</vt:lpstr>
      <vt:lpstr>Lato</vt:lpstr>
      <vt:lpstr>Lato Black</vt:lpstr>
      <vt:lpstr>Montserrat</vt:lpstr>
      <vt:lpstr>1_MFKAS_Godło_PL_Start</vt:lpstr>
      <vt:lpstr>2_MFKAS_Godło_PL_Start</vt:lpstr>
      <vt:lpstr>3_MFKAS_Godło_PL_Start</vt:lpstr>
      <vt:lpstr>4_MFKAS_Godło_PL_Start</vt:lpstr>
      <vt:lpstr>5_MFKAS_Godło_PL_Start</vt:lpstr>
      <vt:lpstr>6_MFKAS_Godło_PL_Srodek</vt:lpstr>
      <vt:lpstr>7_MFKAS_Godło_PL_koniec</vt:lpstr>
      <vt:lpstr>8_MFKAS_Godło_PL_koniec</vt:lpstr>
      <vt:lpstr>9_MFKAS_Godło_PL_koniec</vt:lpstr>
      <vt:lpstr>10_MFKAS_Godło_PL_koniec</vt:lpstr>
      <vt:lpstr>11_MFKAS_Godło_PL_koniec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Finansów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Waluchowski Jakub</dc:creator>
  <cp:lastModifiedBy>Lamcha Sara</cp:lastModifiedBy>
  <cp:revision>89</cp:revision>
  <cp:lastPrinted>2024-01-16T10:48:55Z</cp:lastPrinted>
  <dcterms:created xsi:type="dcterms:W3CDTF">2022-12-12T12:52:00Z</dcterms:created>
  <dcterms:modified xsi:type="dcterms:W3CDTF">2024-01-19T09:32:02Z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UxC4dwLulzfINJ8nQH+xvX5LNGipWa4BRSZhPgxsCvnrXlWiiUskJFf1AWiRRQepMa1FSHUJev73RZglglDntQ==</vt:lpwstr>
  </property>
  <property fmtid="{D5CDD505-2E9C-101B-9397-08002B2CF9AE}" pid="4" name="MFClassificationDate">
    <vt:lpwstr>2022-12-12T14:34:47.5865267+01:00</vt:lpwstr>
  </property>
  <property fmtid="{D5CDD505-2E9C-101B-9397-08002B2CF9AE}" pid="5" name="MFClassifiedBySID">
    <vt:lpwstr>UxC4dwLulzfINJ8nQH+xvX5LNGipWa4BRSZhPgxsCvm42mrIC/DSDv0ggS+FjUN/2v1BBotkLlY5aAiEhoi6uWOQjDXbca9l4pMk7hYqkEZ/txrvi5r1yDiZ7bsao6g1</vt:lpwstr>
  </property>
  <property fmtid="{D5CDD505-2E9C-101B-9397-08002B2CF9AE}" pid="6" name="MFGRNItemId">
    <vt:lpwstr>GRN-32067ed9-09ec-4d18-bc9c-9895c26ea8ce</vt:lpwstr>
  </property>
  <property fmtid="{D5CDD505-2E9C-101B-9397-08002B2CF9AE}" pid="7" name="MFHash">
    <vt:lpwstr>AJ5IkJ/YP6u9W4a1i020EbZI0ypsZx0jfnkNn/d3+Fk=</vt:lpwstr>
  </property>
  <property fmtid="{D5CDD505-2E9C-101B-9397-08002B2CF9AE}" pid="8" name="DLPManualFileClassification">
    <vt:lpwstr>{5fdfc941-3fcf-4a5b-87be-4848800d39d0}</vt:lpwstr>
  </property>
  <property fmtid="{D5CDD505-2E9C-101B-9397-08002B2CF9AE}" pid="9" name="MFRefresh">
    <vt:lpwstr>False</vt:lpwstr>
  </property>
</Properties>
</file>