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316" r:id="rId3"/>
    <p:sldId id="328" r:id="rId4"/>
    <p:sldId id="329" r:id="rId5"/>
    <p:sldId id="330" r:id="rId6"/>
    <p:sldId id="331" r:id="rId7"/>
    <p:sldId id="319" r:id="rId8"/>
    <p:sldId id="296" r:id="rId9"/>
    <p:sldId id="283" r:id="rId10"/>
    <p:sldId id="326" r:id="rId11"/>
    <p:sldId id="263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yda Joanna" initials="HJ" lastIdx="9" clrIdx="0">
    <p:extLst>
      <p:ext uri="{19B8F6BF-5375-455C-9EA6-DF929625EA0E}">
        <p15:presenceInfo xmlns:p15="http://schemas.microsoft.com/office/powerpoint/2012/main" userId="S-1-5-21-3906529882-2472526378-782400817-3599" providerId="AD"/>
      </p:ext>
    </p:extLst>
  </p:cmAuthor>
  <p:cmAuthor id="2" name="Dominik Wolsak" initials="DW" lastIdx="1" clrIdx="1">
    <p:extLst>
      <p:ext uri="{19B8F6BF-5375-455C-9EA6-DF929625EA0E}">
        <p15:presenceInfo xmlns:p15="http://schemas.microsoft.com/office/powerpoint/2012/main" userId="890ac46c0056e0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295"/>
    <a:srgbClr val="A4DEF4"/>
    <a:srgbClr val="A3E5FF"/>
    <a:srgbClr val="114C9C"/>
    <a:srgbClr val="017D96"/>
    <a:srgbClr val="193530"/>
    <a:srgbClr val="EBEEF8"/>
    <a:srgbClr val="026937"/>
    <a:srgbClr val="F0F2FA"/>
    <a:srgbClr val="1AB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9" autoAdjust="0"/>
    <p:restoredTop sz="90541" autoAdjust="0"/>
  </p:normalViewPr>
  <p:slideViewPr>
    <p:cSldViewPr snapToGrid="0">
      <p:cViewPr varScale="1">
        <p:scale>
          <a:sx n="103" d="100"/>
          <a:sy n="103" d="100"/>
        </p:scale>
        <p:origin x="45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jaśkiewicz Radosław" userId="c44e1a3c-ada8-41c0-89f5-60ad05bc1250" providerId="ADAL" clId="{8FF146F9-DB0D-4EBB-932D-C974A12F01D8}"/>
    <pc:docChg chg="modSld">
      <pc:chgData name="Bujaśkiewicz Radosław" userId="c44e1a3c-ada8-41c0-89f5-60ad05bc1250" providerId="ADAL" clId="{8FF146F9-DB0D-4EBB-932D-C974A12F01D8}" dt="2023-12-07T14:26:25.815" v="97" actId="20577"/>
      <pc:docMkLst>
        <pc:docMk/>
      </pc:docMkLst>
      <pc:sldChg chg="modSp mod">
        <pc:chgData name="Bujaśkiewicz Radosław" userId="c44e1a3c-ada8-41c0-89f5-60ad05bc1250" providerId="ADAL" clId="{8FF146F9-DB0D-4EBB-932D-C974A12F01D8}" dt="2023-12-07T14:26:25.815" v="97" actId="20577"/>
        <pc:sldMkLst>
          <pc:docMk/>
          <pc:sldMk cId="309820150" sldId="265"/>
        </pc:sldMkLst>
        <pc:spChg chg="mod">
          <ac:chgData name="Bujaśkiewicz Radosław" userId="c44e1a3c-ada8-41c0-89f5-60ad05bc1250" providerId="ADAL" clId="{8FF146F9-DB0D-4EBB-932D-C974A12F01D8}" dt="2023-12-07T14:26:25.815" v="97" actId="20577"/>
          <ac:spMkLst>
            <pc:docMk/>
            <pc:sldMk cId="309820150" sldId="265"/>
            <ac:spMk id="7" creationId="{CF98D122-A9CB-4D03-BFEE-7F475489F2C9}"/>
          </ac:spMkLst>
        </pc:spChg>
      </pc:sldChg>
      <pc:sldChg chg="modSp mod">
        <pc:chgData name="Bujaśkiewicz Radosław" userId="c44e1a3c-ada8-41c0-89f5-60ad05bc1250" providerId="ADAL" clId="{8FF146F9-DB0D-4EBB-932D-C974A12F01D8}" dt="2023-12-07T14:25:04.653" v="60" actId="20577"/>
        <pc:sldMkLst>
          <pc:docMk/>
          <pc:sldMk cId="617139220" sldId="283"/>
        </pc:sldMkLst>
        <pc:spChg chg="mod">
          <ac:chgData name="Bujaśkiewicz Radosław" userId="c44e1a3c-ada8-41c0-89f5-60ad05bc1250" providerId="ADAL" clId="{8FF146F9-DB0D-4EBB-932D-C974A12F01D8}" dt="2023-12-07T14:25:04.653" v="60" actId="20577"/>
          <ac:spMkLst>
            <pc:docMk/>
            <pc:sldMk cId="617139220" sldId="283"/>
            <ac:spMk id="32" creationId="{00000000-0000-0000-0000-000000000000}"/>
          </ac:spMkLst>
        </pc:spChg>
      </pc:sldChg>
      <pc:sldChg chg="modSp mod">
        <pc:chgData name="Bujaśkiewicz Radosław" userId="c44e1a3c-ada8-41c0-89f5-60ad05bc1250" providerId="ADAL" clId="{8FF146F9-DB0D-4EBB-932D-C974A12F01D8}" dt="2023-12-07T14:23:53.258" v="53" actId="20577"/>
        <pc:sldMkLst>
          <pc:docMk/>
          <pc:sldMk cId="1919654544" sldId="296"/>
        </pc:sldMkLst>
        <pc:spChg chg="mod">
          <ac:chgData name="Bujaśkiewicz Radosław" userId="c44e1a3c-ada8-41c0-89f5-60ad05bc1250" providerId="ADAL" clId="{8FF146F9-DB0D-4EBB-932D-C974A12F01D8}" dt="2023-12-07T14:23:53.258" v="53" actId="20577"/>
          <ac:spMkLst>
            <pc:docMk/>
            <pc:sldMk cId="1919654544" sldId="296"/>
            <ac:spMk id="39" creationId="{00000000-0000-0000-0000-000000000000}"/>
          </ac:spMkLst>
        </pc:spChg>
      </pc:sldChg>
      <pc:sldChg chg="modSp mod">
        <pc:chgData name="Bujaśkiewicz Radosław" userId="c44e1a3c-ada8-41c0-89f5-60ad05bc1250" providerId="ADAL" clId="{8FF146F9-DB0D-4EBB-932D-C974A12F01D8}" dt="2023-12-07T14:25:40.789" v="69" actId="20577"/>
        <pc:sldMkLst>
          <pc:docMk/>
          <pc:sldMk cId="3731092169" sldId="326"/>
        </pc:sldMkLst>
        <pc:spChg chg="mod">
          <ac:chgData name="Bujaśkiewicz Radosław" userId="c44e1a3c-ada8-41c0-89f5-60ad05bc1250" providerId="ADAL" clId="{8FF146F9-DB0D-4EBB-932D-C974A12F01D8}" dt="2023-12-07T14:25:40.789" v="69" actId="20577"/>
          <ac:spMkLst>
            <pc:docMk/>
            <pc:sldMk cId="3731092169" sldId="326"/>
            <ac:spMk id="31" creationId="{00000000-0000-0000-0000-000000000000}"/>
          </ac:spMkLst>
        </pc:spChg>
      </pc:sldChg>
      <pc:sldChg chg="modSp mod">
        <pc:chgData name="Bujaśkiewicz Radosław" userId="c44e1a3c-ada8-41c0-89f5-60ad05bc1250" providerId="ADAL" clId="{8FF146F9-DB0D-4EBB-932D-C974A12F01D8}" dt="2023-12-07T14:23:17.606" v="51" actId="20577"/>
        <pc:sldMkLst>
          <pc:docMk/>
          <pc:sldMk cId="3985953030" sldId="331"/>
        </pc:sldMkLst>
        <pc:spChg chg="mod">
          <ac:chgData name="Bujaśkiewicz Radosław" userId="c44e1a3c-ada8-41c0-89f5-60ad05bc1250" providerId="ADAL" clId="{8FF146F9-DB0D-4EBB-932D-C974A12F01D8}" dt="2023-12-07T14:23:17.606" v="51" actId="20577"/>
          <ac:spMkLst>
            <pc:docMk/>
            <pc:sldMk cId="3985953030" sldId="331"/>
            <ac:spMk id="3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96CF3B0-C5D4-4976-86FA-C812E8F55C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E947144-B8B8-4A3B-B323-7435133F65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4C24A-C4D6-4FA0-8298-47F3E98679CA}" type="datetimeFigureOut">
              <a:rPr lang="pl-PL" smtClean="0"/>
              <a:t>2023-12-07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D8E1D64-6D4A-4B03-8B15-090CA1D05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5552E50-5AB5-4293-8609-8783C4495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24EE-B0EB-4186-AAA7-73E88D6C70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2377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7AA55-4ECA-41AF-AEE0-578D62CB5406}" type="datetimeFigureOut">
              <a:rPr lang="pl-PL" smtClean="0"/>
              <a:t>2023-12-07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CA4A4-B721-4292-A674-4FDA46DB75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493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A4A4-B721-4292-A674-4FDA46DB758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80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Możliwość finansowania nowych źródeł ciepła</a:t>
            </a:r>
            <a:r>
              <a:rPr lang="pl-PL" baseline="0" dirty="0"/>
              <a:t> i energii elektrycznej (źródeł wytwórczych), w których do produkcji wykorzystuje się wodór.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A4A4-B721-4292-A674-4FDA46DB758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17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Możliwość finansowania nowych źródeł ciepła</a:t>
            </a:r>
            <a:r>
              <a:rPr lang="pl-PL" baseline="0" dirty="0"/>
              <a:t> i energii elektrycznej (źródeł wytwórczych), w których do produkcji wykorzystuje się wodór.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A4A4-B721-4292-A674-4FDA46DB758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38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Możliwość finansowania nowych źródeł ciepła</a:t>
            </a:r>
            <a:r>
              <a:rPr lang="pl-PL" baseline="0"/>
              <a:t> i energii elektrycznej (źródeł wytwórczych), w których do produkcji wykorzystuje się wodór.</a:t>
            </a:r>
            <a:endParaRPr lang="pl-PL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A4A4-B721-4292-A674-4FDA46DB758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04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A4A4-B721-4292-A674-4FDA46DB758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40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CA4A4-B721-4292-A674-4FDA46DB758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7931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Budowa i/lub przebudowa systemów automatyki, telemetrii i telemechaniki polegająca na wdrożeniu nowoczesnych narzędzi i rozwiązań IT/OT służących m.in. do nadzoru, sterowania, monitorowania oraz analizy parametrów jakościowych i ilościowych pracy systemu ciepłowniczego oraz przesyłu ciepła/chłodu, a także lokalizacji awarii.  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Instalacje OZE wytwarzające energię wyłącznie na potrzeby urządzeń związanych z systemem telemetrii i telemechaniki, gdzie elementem instalacji OZE może być magazyn energii, pod warunkiem zintegrowania go ze źródłem OZE. 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Projekty wykorzystania ciepła odpadowego ze sterowni pracującej na potrzeby zarządzania siecią ciepłowniczą. Dofinansowanie jest możliwe pod warunkiem, że instalacja będzie pracować w warunkach wysokosprawnej kogeneracji. Elementem projektu może być przyłączenie do sieci przesyłowej.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A4A4-B721-4292-A674-4FDA46DB758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15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A4A4-B721-4292-A674-4FDA46DB758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09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54A1D70-DBBD-424C-8528-6E25B66EB2A1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ymbol zastępczy tekstu 17">
            <a:extLst>
              <a:ext uri="{FF2B5EF4-FFF2-40B4-BE49-F238E27FC236}">
                <a16:creationId xmlns:a16="http://schemas.microsoft.com/office/drawing/2014/main" id="{62EE1355-2ABF-47FD-814D-F8DDE58268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97973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28" name="Symbol zastępczy tekstu 17">
            <a:extLst>
              <a:ext uri="{FF2B5EF4-FFF2-40B4-BE49-F238E27FC236}">
                <a16:creationId xmlns:a16="http://schemas.microsoft.com/office/drawing/2014/main" id="{6B9D628A-F91B-483D-A0C2-1AAF15C0F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35662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Miejscowość, dzień miesiąc rok</a:t>
            </a:r>
          </a:p>
        </p:txBody>
      </p:sp>
    </p:spTree>
    <p:extLst>
      <p:ext uri="{BB962C8B-B14F-4D97-AF65-F5344CB8AC3E}">
        <p14:creationId xmlns:p14="http://schemas.microsoft.com/office/powerpoint/2010/main" val="110364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D195A7-7D32-452E-A19C-75BC49B06A0D}"/>
              </a:ext>
            </a:extLst>
          </p:cNvPr>
          <p:cNvSpPr/>
          <p:nvPr userDrawn="1"/>
        </p:nvSpPr>
        <p:spPr>
          <a:xfrm>
            <a:off x="0" y="6181726"/>
            <a:ext cx="885825" cy="676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907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0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3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11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tekstu 10">
            <a:extLst>
              <a:ext uri="{FF2B5EF4-FFF2-40B4-BE49-F238E27FC236}">
                <a16:creationId xmlns:a16="http://schemas.microsoft.com/office/drawing/2014/main" id="{D6A4864D-2681-450F-BADF-C6D55C7DF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922" y="820576"/>
            <a:ext cx="5508077" cy="843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95128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99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39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 opcja n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A4F283-C374-644F-B87D-EC41E3894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Tytuł</a:t>
            </a:r>
            <a:endParaRPr lang="en-IE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888156D-0384-6441-AAD1-3BA56189CE9F}"/>
              </a:ext>
            </a:extLst>
          </p:cNvPr>
          <p:cNvSpPr/>
          <p:nvPr userDrawn="1"/>
        </p:nvSpPr>
        <p:spPr>
          <a:xfrm>
            <a:off x="863124" y="342265"/>
            <a:ext cx="12733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id="{CA556842-5889-3B47-8930-B8DAAE2D6A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3124" y="1979423"/>
            <a:ext cx="4987185" cy="33424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perspiciatis</a:t>
            </a:r>
            <a:r>
              <a:rPr lang="pl-PL" dirty="0"/>
              <a:t> </a:t>
            </a:r>
            <a:r>
              <a:rPr lang="pl-PL" dirty="0" err="1"/>
              <a:t>unde</a:t>
            </a:r>
            <a:r>
              <a:rPr lang="pl-PL" dirty="0"/>
              <a:t> </a:t>
            </a:r>
            <a:r>
              <a:rPr lang="pl-PL" dirty="0" err="1"/>
              <a:t>omnis</a:t>
            </a:r>
            <a:r>
              <a:rPr lang="pl-PL" dirty="0"/>
              <a:t> </a:t>
            </a:r>
            <a:r>
              <a:rPr lang="pl-PL" dirty="0" err="1"/>
              <a:t>iste</a:t>
            </a:r>
            <a:r>
              <a:rPr lang="pl-PL" dirty="0"/>
              <a:t> </a:t>
            </a:r>
            <a:r>
              <a:rPr lang="pl-PL" dirty="0" err="1"/>
              <a:t>natus</a:t>
            </a:r>
            <a:r>
              <a:rPr lang="pl-PL" dirty="0"/>
              <a:t> error sit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accusantium</a:t>
            </a:r>
            <a:r>
              <a:rPr lang="pl-PL" dirty="0"/>
              <a:t> </a:t>
            </a:r>
            <a:r>
              <a:rPr lang="pl-PL" dirty="0" err="1"/>
              <a:t>doloremque</a:t>
            </a:r>
            <a:r>
              <a:rPr lang="pl-PL" dirty="0"/>
              <a:t> </a:t>
            </a:r>
            <a:r>
              <a:rPr lang="pl-PL" dirty="0" err="1"/>
              <a:t>laudantium</a:t>
            </a:r>
            <a:r>
              <a:rPr lang="pl-PL" dirty="0"/>
              <a:t>, </a:t>
            </a:r>
            <a:r>
              <a:rPr lang="pl-PL" dirty="0" err="1"/>
              <a:t>totam</a:t>
            </a:r>
            <a:r>
              <a:rPr lang="pl-PL" dirty="0"/>
              <a:t> rem </a:t>
            </a:r>
            <a:r>
              <a:rPr lang="pl-PL" dirty="0" err="1"/>
              <a:t>aperiam</a:t>
            </a:r>
            <a:r>
              <a:rPr lang="pl-PL" dirty="0"/>
              <a:t>, </a:t>
            </a:r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 </a:t>
            </a:r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sequi</a:t>
            </a:r>
            <a:r>
              <a:rPr lang="pl-PL" dirty="0"/>
              <a:t> </a:t>
            </a:r>
            <a:r>
              <a:rPr lang="pl-PL" dirty="0" err="1"/>
              <a:t>nesciunt</a:t>
            </a:r>
            <a:r>
              <a:rPr lang="pl-PL" dirty="0"/>
              <a:t>.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porro</a:t>
            </a:r>
            <a:r>
              <a:rPr lang="pl-PL" dirty="0"/>
              <a:t> </a:t>
            </a:r>
            <a:r>
              <a:rPr lang="pl-PL" dirty="0" err="1"/>
              <a:t>quisquam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, qui </a:t>
            </a:r>
            <a:r>
              <a:rPr lang="pl-PL" dirty="0" err="1"/>
              <a:t>dolorem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, </a:t>
            </a:r>
            <a:r>
              <a:rPr lang="pl-PL" dirty="0" err="1"/>
              <a:t>adipisci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non </a:t>
            </a:r>
            <a:r>
              <a:rPr lang="pl-PL" dirty="0" err="1"/>
              <a:t>numquam</a:t>
            </a:r>
            <a:r>
              <a:rPr lang="pl-PL" dirty="0"/>
              <a:t> </a:t>
            </a:r>
            <a:r>
              <a:rPr lang="pl-PL" dirty="0" err="1"/>
              <a:t>eius</a:t>
            </a:r>
            <a:r>
              <a:rPr lang="pl-PL" dirty="0"/>
              <a:t> </a:t>
            </a:r>
            <a:r>
              <a:rPr lang="pl-PL" dirty="0" err="1"/>
              <a:t>modi</a:t>
            </a:r>
            <a:r>
              <a:rPr lang="pl-PL" dirty="0"/>
              <a:t> </a:t>
            </a:r>
            <a:r>
              <a:rPr lang="pl-PL" dirty="0" err="1"/>
              <a:t>tempora</a:t>
            </a:r>
            <a:r>
              <a:rPr lang="pl-PL" dirty="0"/>
              <a:t> </a:t>
            </a:r>
            <a:r>
              <a:rPr lang="pl-PL" dirty="0" err="1"/>
              <a:t>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magnam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quaerat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minima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nostrum</a:t>
            </a:r>
            <a:r>
              <a:rPr lang="pl-PL" dirty="0"/>
              <a:t> </a:t>
            </a:r>
            <a:r>
              <a:rPr lang="pl-PL" dirty="0" err="1"/>
              <a:t>exercitationem</a:t>
            </a:r>
            <a:r>
              <a:rPr lang="pl-PL" dirty="0"/>
              <a:t> </a:t>
            </a:r>
            <a:r>
              <a:rPr lang="pl-PL" dirty="0" err="1"/>
              <a:t>ullam</a:t>
            </a:r>
            <a:r>
              <a:rPr lang="pl-PL" dirty="0"/>
              <a:t> </a:t>
            </a:r>
            <a:r>
              <a:rPr lang="pl-PL" dirty="0" err="1"/>
              <a:t>corporis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laboriosam</a:t>
            </a:r>
            <a:r>
              <a:rPr lang="pl-PL" dirty="0"/>
              <a:t>,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aliquid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commodi</a:t>
            </a:r>
            <a:r>
              <a:rPr lang="pl-PL" dirty="0"/>
              <a:t> </a:t>
            </a:r>
            <a:r>
              <a:rPr lang="pl-PL" dirty="0" err="1"/>
              <a:t>consequatur</a:t>
            </a:r>
            <a:r>
              <a:rPr lang="pl-PL" dirty="0"/>
              <a:t>? </a:t>
            </a:r>
            <a:r>
              <a:rPr lang="pl-PL" dirty="0" err="1"/>
              <a:t>Quis</a:t>
            </a:r>
            <a:r>
              <a:rPr lang="pl-PL" dirty="0"/>
              <a:t> autem vel </a:t>
            </a:r>
            <a:r>
              <a:rPr lang="pl-PL" dirty="0" err="1"/>
              <a:t>eum</a:t>
            </a:r>
            <a:r>
              <a:rPr lang="pl-PL" dirty="0"/>
              <a:t> iure </a:t>
            </a:r>
            <a:r>
              <a:rPr lang="pl-PL" dirty="0" err="1"/>
              <a:t>reprehenderit</a:t>
            </a:r>
            <a:r>
              <a:rPr lang="pl-PL" dirty="0"/>
              <a:t> qui in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voluptate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 nihil </a:t>
            </a:r>
            <a:r>
              <a:rPr lang="pl-PL" dirty="0" err="1"/>
              <a:t>molestiae</a:t>
            </a:r>
            <a:r>
              <a:rPr lang="pl-PL" dirty="0"/>
              <a:t> </a:t>
            </a:r>
            <a:r>
              <a:rPr lang="pl-PL" dirty="0" err="1"/>
              <a:t>consequatur</a:t>
            </a:r>
            <a:r>
              <a:rPr lang="pl-PL" dirty="0"/>
              <a:t>, vel </a:t>
            </a:r>
            <a:r>
              <a:rPr lang="pl-PL" dirty="0" err="1"/>
              <a:t>illum</a:t>
            </a:r>
            <a:r>
              <a:rPr lang="pl-PL" dirty="0"/>
              <a:t> qui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3707DB08-05B3-5C4F-B545-5C34436CF5A5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66615" y="1979422"/>
            <a:ext cx="4987185" cy="33424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perspiciatis</a:t>
            </a:r>
            <a:r>
              <a:rPr lang="pl-PL" dirty="0"/>
              <a:t> </a:t>
            </a:r>
            <a:r>
              <a:rPr lang="pl-PL" dirty="0" err="1"/>
              <a:t>unde</a:t>
            </a:r>
            <a:r>
              <a:rPr lang="pl-PL" dirty="0"/>
              <a:t> </a:t>
            </a:r>
            <a:r>
              <a:rPr lang="pl-PL" dirty="0" err="1"/>
              <a:t>omnis</a:t>
            </a:r>
            <a:r>
              <a:rPr lang="pl-PL" dirty="0"/>
              <a:t> </a:t>
            </a:r>
            <a:r>
              <a:rPr lang="pl-PL" dirty="0" err="1"/>
              <a:t>iste</a:t>
            </a:r>
            <a:r>
              <a:rPr lang="pl-PL" dirty="0"/>
              <a:t> </a:t>
            </a:r>
            <a:r>
              <a:rPr lang="pl-PL" dirty="0" err="1"/>
              <a:t>natus</a:t>
            </a:r>
            <a:r>
              <a:rPr lang="pl-PL" dirty="0"/>
              <a:t> error sit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accusantium</a:t>
            </a:r>
            <a:r>
              <a:rPr lang="pl-PL" dirty="0"/>
              <a:t> </a:t>
            </a:r>
            <a:r>
              <a:rPr lang="pl-PL" dirty="0" err="1"/>
              <a:t>doloremque</a:t>
            </a:r>
            <a:r>
              <a:rPr lang="pl-PL" dirty="0"/>
              <a:t> </a:t>
            </a:r>
            <a:r>
              <a:rPr lang="pl-PL" dirty="0" err="1"/>
              <a:t>laudantium</a:t>
            </a:r>
            <a:r>
              <a:rPr lang="pl-PL" dirty="0"/>
              <a:t>, </a:t>
            </a:r>
            <a:r>
              <a:rPr lang="pl-PL" dirty="0" err="1"/>
              <a:t>totam</a:t>
            </a:r>
            <a:r>
              <a:rPr lang="pl-PL" dirty="0"/>
              <a:t> rem </a:t>
            </a:r>
            <a:r>
              <a:rPr lang="pl-PL" dirty="0" err="1"/>
              <a:t>aperiam</a:t>
            </a:r>
            <a:r>
              <a:rPr lang="pl-PL" dirty="0"/>
              <a:t>, </a:t>
            </a:r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 </a:t>
            </a:r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sequi</a:t>
            </a:r>
            <a:r>
              <a:rPr lang="pl-PL" dirty="0"/>
              <a:t> </a:t>
            </a:r>
            <a:r>
              <a:rPr lang="pl-PL" dirty="0" err="1"/>
              <a:t>nesciunt</a:t>
            </a:r>
            <a:r>
              <a:rPr lang="pl-PL" dirty="0"/>
              <a:t>.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porro</a:t>
            </a:r>
            <a:r>
              <a:rPr lang="pl-PL" dirty="0"/>
              <a:t> </a:t>
            </a:r>
            <a:r>
              <a:rPr lang="pl-PL" dirty="0" err="1"/>
              <a:t>quisquam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, qui </a:t>
            </a:r>
            <a:r>
              <a:rPr lang="pl-PL" dirty="0" err="1"/>
              <a:t>dolorem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, </a:t>
            </a:r>
            <a:r>
              <a:rPr lang="pl-PL" dirty="0" err="1"/>
              <a:t>adipisci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non </a:t>
            </a:r>
            <a:r>
              <a:rPr lang="pl-PL" dirty="0" err="1"/>
              <a:t>numquam</a:t>
            </a:r>
            <a:r>
              <a:rPr lang="pl-PL" dirty="0"/>
              <a:t> </a:t>
            </a:r>
            <a:r>
              <a:rPr lang="pl-PL" dirty="0" err="1"/>
              <a:t>eius</a:t>
            </a:r>
            <a:r>
              <a:rPr lang="pl-PL" dirty="0"/>
              <a:t> </a:t>
            </a:r>
            <a:r>
              <a:rPr lang="pl-PL" dirty="0" err="1"/>
              <a:t>modi</a:t>
            </a:r>
            <a:r>
              <a:rPr lang="pl-PL" dirty="0"/>
              <a:t> </a:t>
            </a:r>
            <a:r>
              <a:rPr lang="pl-PL" dirty="0" err="1"/>
              <a:t>tempora</a:t>
            </a:r>
            <a:r>
              <a:rPr lang="pl-PL" dirty="0"/>
              <a:t> </a:t>
            </a:r>
            <a:r>
              <a:rPr lang="pl-PL" dirty="0" err="1"/>
              <a:t>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magnam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quaerat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minima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nostrum</a:t>
            </a:r>
            <a:r>
              <a:rPr lang="pl-PL" dirty="0"/>
              <a:t> </a:t>
            </a:r>
            <a:r>
              <a:rPr lang="pl-PL" dirty="0" err="1"/>
              <a:t>exercitationem</a:t>
            </a:r>
            <a:r>
              <a:rPr lang="pl-PL" dirty="0"/>
              <a:t> </a:t>
            </a:r>
            <a:r>
              <a:rPr lang="pl-PL" dirty="0" err="1"/>
              <a:t>ullam</a:t>
            </a:r>
            <a:r>
              <a:rPr lang="pl-PL" dirty="0"/>
              <a:t> </a:t>
            </a:r>
            <a:r>
              <a:rPr lang="pl-PL" dirty="0" err="1"/>
              <a:t>corporis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laboriosam</a:t>
            </a:r>
            <a:r>
              <a:rPr lang="pl-PL" dirty="0"/>
              <a:t>,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aliquid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commodi</a:t>
            </a:r>
            <a:r>
              <a:rPr lang="pl-PL" dirty="0"/>
              <a:t> </a:t>
            </a:r>
            <a:r>
              <a:rPr lang="pl-PL" dirty="0" err="1"/>
              <a:t>consequatur</a:t>
            </a:r>
            <a:r>
              <a:rPr lang="pl-PL" dirty="0"/>
              <a:t>? </a:t>
            </a:r>
            <a:r>
              <a:rPr lang="pl-PL" dirty="0" err="1"/>
              <a:t>Quis</a:t>
            </a:r>
            <a:r>
              <a:rPr lang="pl-PL" dirty="0"/>
              <a:t> autem vel </a:t>
            </a:r>
            <a:r>
              <a:rPr lang="pl-PL" dirty="0" err="1"/>
              <a:t>eum</a:t>
            </a:r>
            <a:r>
              <a:rPr lang="pl-PL" dirty="0"/>
              <a:t> iure </a:t>
            </a:r>
            <a:r>
              <a:rPr lang="pl-PL" dirty="0" err="1"/>
              <a:t>reprehenderit</a:t>
            </a:r>
            <a:r>
              <a:rPr lang="pl-PL" dirty="0"/>
              <a:t> qui in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voluptate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 nihil </a:t>
            </a:r>
            <a:r>
              <a:rPr lang="pl-PL" dirty="0" err="1"/>
              <a:t>molestiae</a:t>
            </a:r>
            <a:r>
              <a:rPr lang="pl-PL" dirty="0"/>
              <a:t> </a:t>
            </a:r>
            <a:r>
              <a:rPr lang="pl-PL" dirty="0" err="1"/>
              <a:t>consequatur</a:t>
            </a:r>
            <a:r>
              <a:rPr lang="pl-PL" dirty="0"/>
              <a:t>, vel </a:t>
            </a:r>
            <a:r>
              <a:rPr lang="pl-PL" dirty="0" err="1"/>
              <a:t>illum</a:t>
            </a:r>
            <a:r>
              <a:rPr lang="pl-PL" dirty="0"/>
              <a:t> qui</a:t>
            </a:r>
          </a:p>
        </p:txBody>
      </p:sp>
    </p:spTree>
    <p:extLst>
      <p:ext uri="{BB962C8B-B14F-4D97-AF65-F5344CB8AC3E}">
        <p14:creationId xmlns:p14="http://schemas.microsoft.com/office/powerpoint/2010/main" val="13009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113435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3961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040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7" r:id="rId3"/>
    <p:sldLayoutId id="2147483657" r:id="rId4"/>
    <p:sldLayoutId id="2147483651" r:id="rId5"/>
    <p:sldLayoutId id="2147483678" r:id="rId6"/>
    <p:sldLayoutId id="2147483679" r:id="rId7"/>
    <p:sldLayoutId id="2147483681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F98D122-A9CB-4D03-BFEE-7F475489F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3983" y="432079"/>
            <a:ext cx="7067063" cy="481875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r">
              <a:lnSpc>
                <a:spcPct val="100000"/>
              </a:lnSpc>
            </a:pPr>
            <a:r>
              <a:rPr lang="pl-PL" dirty="0"/>
              <a:t>Finansowanie transformacji ciepłownictwa </a:t>
            </a:r>
            <a:br>
              <a:rPr lang="pl-PL" dirty="0"/>
            </a:br>
            <a:r>
              <a:rPr lang="pl-PL" dirty="0"/>
              <a:t>przez NFOŚiGW </a:t>
            </a:r>
            <a:br>
              <a:rPr lang="pl-PL" dirty="0"/>
            </a:br>
            <a:br>
              <a:rPr lang="pl-PL" dirty="0"/>
            </a:b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Departament 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Transformacji Energetyki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Radosław Bujaśkiewicz</a:t>
            </a:r>
            <a:br>
              <a:rPr lang="pl-PL" sz="2400" dirty="0">
                <a:solidFill>
                  <a:schemeClr val="bg1"/>
                </a:solidFill>
              </a:rPr>
            </a:br>
            <a:br>
              <a:rPr lang="pl-PL" sz="2400" dirty="0">
                <a:solidFill>
                  <a:schemeClr val="bg1"/>
                </a:solidFill>
              </a:rPr>
            </a:b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1800" dirty="0">
                <a:solidFill>
                  <a:schemeClr val="bg1"/>
                </a:solidFill>
              </a:rPr>
              <a:t> </a:t>
            </a:r>
            <a:br>
              <a:rPr lang="pl-PL" sz="2400" dirty="0">
                <a:solidFill>
                  <a:schemeClr val="bg1"/>
                </a:solidFill>
              </a:rPr>
            </a:br>
            <a:br>
              <a:rPr lang="pl-PL" sz="2400" dirty="0">
                <a:solidFill>
                  <a:schemeClr val="bg1"/>
                </a:solidFill>
              </a:rPr>
            </a:br>
            <a:br>
              <a:rPr lang="pl-PL" sz="2400" dirty="0"/>
            </a:br>
            <a:br>
              <a:rPr lang="pl-PL" sz="3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3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2800" b="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744" y="4153940"/>
            <a:ext cx="2265958" cy="2616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243" y="4177550"/>
            <a:ext cx="2265959" cy="2616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744" y="23072"/>
            <a:ext cx="2265958" cy="2616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8" y="2076283"/>
            <a:ext cx="2265959" cy="2616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166" y="4169238"/>
            <a:ext cx="2265959" cy="2616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269" y="0"/>
            <a:ext cx="2265958" cy="26167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86"/>
          <p:cNvSpPr/>
          <p:nvPr/>
        </p:nvSpPr>
        <p:spPr>
          <a:xfrm>
            <a:off x="3735900" y="4657200"/>
            <a:ext cx="215289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2D5586"/>
                </a:solidFill>
              </a:defRPr>
            </a:pPr>
            <a:r>
              <a:rPr lang="pl-PL" sz="1600" dirty="0"/>
              <a:t>OZE </a:t>
            </a:r>
            <a:br>
              <a:rPr lang="pl-PL" sz="1600" dirty="0"/>
            </a:br>
            <a:r>
              <a:rPr lang="pl-PL" sz="1600" dirty="0"/>
              <a:t>w społecznościach energetycznych</a:t>
            </a:r>
          </a:p>
          <a:p>
            <a:pPr algn="ctr">
              <a:defRPr b="1">
                <a:solidFill>
                  <a:srgbClr val="2D5586"/>
                </a:solidFill>
              </a:defRPr>
            </a:pPr>
            <a:endParaRPr lang="pl-PL" sz="1600" dirty="0"/>
          </a:p>
          <a:p>
            <a:pPr algn="ctr">
              <a:defRPr b="1">
                <a:solidFill>
                  <a:srgbClr val="2D5586"/>
                </a:solidFill>
              </a:defRPr>
            </a:pPr>
            <a:r>
              <a:rPr lang="pl-PL" sz="1600" dirty="0"/>
              <a:t>97 mln €</a:t>
            </a:r>
            <a:r>
              <a:rPr lang="pl-PL" sz="1600" dirty="0">
                <a:solidFill>
                  <a:schemeClr val="bg1"/>
                </a:solidFill>
              </a:rPr>
              <a:t>.</a:t>
            </a:r>
            <a:br>
              <a:rPr lang="pl-PL" sz="1600" dirty="0"/>
            </a:br>
            <a:r>
              <a:rPr lang="pl-PL" sz="1600" dirty="0"/>
              <a:t>(ok. 436 mln zł)</a:t>
            </a:r>
            <a:endParaRPr lang="en-US" sz="1600" dirty="0"/>
          </a:p>
        </p:txBody>
      </p:sp>
      <p:sp>
        <p:nvSpPr>
          <p:cNvPr id="15" name="Shape 187"/>
          <p:cNvSpPr/>
          <p:nvPr/>
        </p:nvSpPr>
        <p:spPr>
          <a:xfrm>
            <a:off x="1444703" y="4662893"/>
            <a:ext cx="187660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dirty="0"/>
              <a:t>Efektywność energetyczna (EE) </a:t>
            </a:r>
            <a:br>
              <a:rPr lang="pl-PL" sz="1600" dirty="0"/>
            </a:br>
            <a:r>
              <a:rPr lang="pl-PL" sz="1600" dirty="0"/>
              <a:t>szkół</a:t>
            </a:r>
          </a:p>
          <a:p>
            <a:pPr algn="ctr">
              <a:defRPr sz="2000" b="1">
                <a:solidFill>
                  <a:srgbClr val="2D5586"/>
                </a:solidFill>
              </a:defRPr>
            </a:pPr>
            <a:endParaRPr lang="pl-PL" sz="1600" dirty="0"/>
          </a:p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dirty="0"/>
              <a:t>290 mln €</a:t>
            </a:r>
          </a:p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dirty="0"/>
              <a:t>(ok. 1,3 mld zł)</a:t>
            </a:r>
          </a:p>
        </p:txBody>
      </p:sp>
      <p:sp>
        <p:nvSpPr>
          <p:cNvPr id="16" name="Shape 188"/>
          <p:cNvSpPr/>
          <p:nvPr/>
        </p:nvSpPr>
        <p:spPr>
          <a:xfrm>
            <a:off x="3869349" y="642513"/>
            <a:ext cx="2056496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dirty="0">
                <a:solidFill>
                  <a:schemeClr val="accent3"/>
                </a:solidFill>
              </a:rPr>
              <a:t>PP Ciepłownictwo powiatowe</a:t>
            </a:r>
          </a:p>
          <a:p>
            <a:pPr algn="ctr">
              <a:defRPr sz="2000" b="1">
                <a:solidFill>
                  <a:srgbClr val="2D5586"/>
                </a:solidFill>
              </a:defRPr>
            </a:pPr>
            <a:endParaRPr lang="pl-PL" sz="1600" dirty="0">
              <a:solidFill>
                <a:schemeClr val="accent3"/>
              </a:solidFill>
            </a:endParaRPr>
          </a:p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dirty="0">
                <a:solidFill>
                  <a:schemeClr val="accent3"/>
                </a:solidFill>
              </a:rPr>
              <a:t>300 mln €</a:t>
            </a:r>
          </a:p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dirty="0">
                <a:solidFill>
                  <a:schemeClr val="accent3"/>
                </a:solidFill>
              </a:rPr>
              <a:t>(ok. 1,35 mld zł)</a:t>
            </a:r>
          </a:p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dirty="0">
                <a:solidFill>
                  <a:schemeClr val="bg1"/>
                </a:solidFill>
              </a:rPr>
              <a:t>a</a:t>
            </a:r>
            <a:endParaRPr lang="en-US" sz="1600" dirty="0"/>
          </a:p>
        </p:txBody>
      </p:sp>
      <p:sp>
        <p:nvSpPr>
          <p:cNvPr id="17" name="Shape 190"/>
          <p:cNvSpPr/>
          <p:nvPr/>
        </p:nvSpPr>
        <p:spPr>
          <a:xfrm>
            <a:off x="161724" y="2731277"/>
            <a:ext cx="2221283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 b="1">
                <a:solidFill>
                  <a:srgbClr val="2D5586"/>
                </a:solidFill>
              </a:defRPr>
            </a:pPr>
            <a:r>
              <a:rPr lang="pl-PL" sz="1600" dirty="0"/>
              <a:t>PP Zeroemisyjny Transport Publiczny</a:t>
            </a:r>
          </a:p>
          <a:p>
            <a:pPr algn="ctr">
              <a:defRPr sz="1400" b="1">
                <a:solidFill>
                  <a:srgbClr val="2D5586"/>
                </a:solidFill>
              </a:defRPr>
            </a:pPr>
            <a:endParaRPr lang="pl-PL" sz="1600" dirty="0"/>
          </a:p>
          <a:p>
            <a:pPr algn="ctr">
              <a:defRPr sz="1400" b="1">
                <a:solidFill>
                  <a:srgbClr val="2D5586"/>
                </a:solidFill>
              </a:defRPr>
            </a:pPr>
            <a:r>
              <a:rPr lang="pl-PL" sz="1600" dirty="0"/>
              <a:t>754 mln €</a:t>
            </a:r>
          </a:p>
          <a:p>
            <a:pPr algn="ctr">
              <a:defRPr sz="1400" b="1">
                <a:solidFill>
                  <a:srgbClr val="2D5586"/>
                </a:solidFill>
              </a:defRPr>
            </a:pPr>
            <a:r>
              <a:rPr lang="pl-PL" sz="1600" dirty="0"/>
              <a:t>(ok. 3,4 mld zł)</a:t>
            </a:r>
          </a:p>
        </p:txBody>
      </p:sp>
      <p:pic>
        <p:nvPicPr>
          <p:cNvPr id="18" name="image7.png" descr="Obraz zawierający osoba, siedzi, mężczyzna, śnieg&#10;&#10;Opis wygenerowany automatyczni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419" y="2068250"/>
            <a:ext cx="2265958" cy="262059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2"/>
          <p:cNvSpPr/>
          <p:nvPr/>
        </p:nvSpPr>
        <p:spPr>
          <a:xfrm>
            <a:off x="2742561" y="2828518"/>
            <a:ext cx="1796626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defRPr sz="28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pl-PL" sz="2400" dirty="0">
                <a:cs typeface="Calibri"/>
              </a:rPr>
              <a:t>Krajowy Plan Odbudowy</a:t>
            </a:r>
          </a:p>
        </p:txBody>
      </p:sp>
      <p:sp>
        <p:nvSpPr>
          <p:cNvPr id="22" name="Shape 186"/>
          <p:cNvSpPr/>
          <p:nvPr/>
        </p:nvSpPr>
        <p:spPr>
          <a:xfrm>
            <a:off x="4962293" y="2636482"/>
            <a:ext cx="2152895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2D5586"/>
                </a:solidFill>
              </a:defRPr>
            </a:pPr>
            <a:r>
              <a:rPr lang="pl-PL" sz="1600" dirty="0"/>
              <a:t>Rozwój technologii wodorowych</a:t>
            </a:r>
          </a:p>
          <a:p>
            <a:pPr algn="ctr">
              <a:defRPr b="1">
                <a:solidFill>
                  <a:srgbClr val="2D5586"/>
                </a:solidFill>
              </a:defRPr>
            </a:pPr>
            <a:r>
              <a:rPr lang="pl-PL" sz="1200" dirty="0"/>
              <a:t>(PP Nowa Energia + IPCEI) </a:t>
            </a:r>
          </a:p>
          <a:p>
            <a:pPr algn="ctr">
              <a:defRPr b="1">
                <a:solidFill>
                  <a:srgbClr val="2D5586"/>
                </a:solidFill>
              </a:defRPr>
            </a:pPr>
            <a:endParaRPr lang="pl-PL" sz="1600" dirty="0"/>
          </a:p>
          <a:p>
            <a:pPr algn="ctr">
              <a:defRPr b="1">
                <a:solidFill>
                  <a:srgbClr val="2D5586"/>
                </a:solidFill>
              </a:defRPr>
            </a:pPr>
            <a:r>
              <a:rPr lang="pl-PL" sz="1600" dirty="0"/>
              <a:t>800 mln €</a:t>
            </a:r>
            <a:r>
              <a:rPr lang="pl-PL" sz="1600" dirty="0">
                <a:solidFill>
                  <a:schemeClr val="bg1"/>
                </a:solidFill>
              </a:rPr>
              <a:t>.</a:t>
            </a:r>
            <a:br>
              <a:rPr lang="pl-PL" sz="1600" dirty="0"/>
            </a:br>
            <a:r>
              <a:rPr lang="pl-PL" sz="1600" dirty="0"/>
              <a:t>(ok. 3,6 mld zł)</a:t>
            </a:r>
            <a:endParaRPr lang="en-US" sz="1600" dirty="0"/>
          </a:p>
        </p:txBody>
      </p:sp>
      <p:pic>
        <p:nvPicPr>
          <p:cNvPr id="23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894" y="2123140"/>
            <a:ext cx="2265958" cy="2616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23.png" descr="Obraz zawierający monitor, siedzi, ekran, laptop&#10;&#10;Opis wygenerowany automatycznie">
            <a:extLst>
              <a:ext uri="{FF2B5EF4-FFF2-40B4-BE49-F238E27FC236}">
                <a16:creationId xmlns:a16="http://schemas.microsoft.com/office/drawing/2014/main" id="{C582ACD1-5788-4D40-8A30-5D4C249B4C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5032" y="131237"/>
            <a:ext cx="2216428" cy="2563314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192"/>
          <p:cNvSpPr/>
          <p:nvPr/>
        </p:nvSpPr>
        <p:spPr>
          <a:xfrm>
            <a:off x="10038047" y="958405"/>
            <a:ext cx="1966544" cy="774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defRPr sz="28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pl-PL" sz="2000" dirty="0">
                <a:cs typeface="Calibri"/>
              </a:rPr>
              <a:t>REACT EU</a:t>
            </a:r>
          </a:p>
          <a:p>
            <a:pPr algn="ctr"/>
            <a:r>
              <a:rPr lang="pl-PL" sz="2000" dirty="0">
                <a:cs typeface="Calibri"/>
              </a:rPr>
              <a:t>(oś XI </a:t>
            </a:r>
            <a:r>
              <a:rPr lang="pl-PL" sz="2000" dirty="0" err="1">
                <a:cs typeface="Calibri"/>
              </a:rPr>
              <a:t>POIiŚ</a:t>
            </a:r>
            <a:r>
              <a:rPr lang="pl-PL" sz="2000" dirty="0">
                <a:cs typeface="Calibri"/>
              </a:rPr>
              <a:t>)</a:t>
            </a:r>
          </a:p>
        </p:txBody>
      </p:sp>
      <p:sp>
        <p:nvSpPr>
          <p:cNvPr id="28" name="Shape 188"/>
          <p:cNvSpPr/>
          <p:nvPr/>
        </p:nvSpPr>
        <p:spPr>
          <a:xfrm>
            <a:off x="8910315" y="2722940"/>
            <a:ext cx="1958670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dirty="0"/>
              <a:t>PP Mój Prąd </a:t>
            </a:r>
            <a:br>
              <a:rPr lang="pl-PL" sz="1600" dirty="0"/>
            </a:br>
            <a:r>
              <a:rPr lang="pl-PL" sz="1600" dirty="0"/>
              <a:t>3.0 i 4.0</a:t>
            </a:r>
          </a:p>
          <a:p>
            <a:pPr algn="ctr">
              <a:defRPr sz="2000" b="1">
                <a:solidFill>
                  <a:srgbClr val="2D5586"/>
                </a:solidFill>
              </a:defRPr>
            </a:pPr>
            <a:endParaRPr lang="pl-PL" sz="1600" dirty="0"/>
          </a:p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dirty="0"/>
              <a:t>191 mln € </a:t>
            </a:r>
            <a:br>
              <a:rPr lang="en-US" sz="1600" dirty="0"/>
            </a:br>
            <a:r>
              <a:rPr lang="pl-PL" sz="1600" dirty="0"/>
              <a:t>(ok. 860 mln zł )</a:t>
            </a:r>
            <a:endParaRPr lang="en-US" sz="1600" dirty="0"/>
          </a:p>
        </p:txBody>
      </p:sp>
      <p:sp>
        <p:nvSpPr>
          <p:cNvPr id="31" name="Rounded Rectangle 21"/>
          <p:cNvSpPr/>
          <p:nvPr/>
        </p:nvSpPr>
        <p:spPr>
          <a:xfrm>
            <a:off x="8444204" y="5253577"/>
            <a:ext cx="3560387" cy="1443313"/>
          </a:xfrm>
          <a:prstGeom prst="roundRect">
            <a:avLst/>
          </a:prstGeom>
          <a:solidFill>
            <a:srgbClr val="00206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solidFill>
                  <a:prstClr val="white"/>
                </a:solidFill>
                <a:latin typeface="Open Sans"/>
              </a:rPr>
              <a:t>NFOŚiGW w KPO (do 2026 r.):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pl-PL" sz="1600" b="1" dirty="0">
                <a:solidFill>
                  <a:prstClr val="white"/>
                </a:solidFill>
                <a:latin typeface="Open Sans"/>
              </a:rPr>
            </a:br>
            <a:r>
              <a:rPr lang="pl-PL" sz="1600" b="1" dirty="0">
                <a:solidFill>
                  <a:prstClr val="white"/>
                </a:solidFill>
                <a:latin typeface="Open Sans"/>
              </a:rPr>
              <a:t>ok. 24 mld zł (środki grantowe)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solidFill>
                  <a:prstClr val="white"/>
                </a:solidFill>
                <a:latin typeface="Open Sans"/>
              </a:rPr>
              <a:t>ok. 1,5 mld zł (środki zwrotne)   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4" name="Shape 188"/>
          <p:cNvSpPr/>
          <p:nvPr/>
        </p:nvSpPr>
        <p:spPr>
          <a:xfrm>
            <a:off x="6257624" y="4534280"/>
            <a:ext cx="1921103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dirty="0"/>
              <a:t>Rekultywacja </a:t>
            </a:r>
          </a:p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dirty="0"/>
              <a:t>terenów zdegradowanych</a:t>
            </a:r>
          </a:p>
          <a:p>
            <a:pPr algn="ctr">
              <a:defRPr sz="2000" b="1">
                <a:solidFill>
                  <a:srgbClr val="2D5586"/>
                </a:solidFill>
              </a:defRPr>
            </a:pPr>
            <a:endParaRPr lang="pl-PL" sz="1600" dirty="0"/>
          </a:p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dirty="0"/>
              <a:t>28 mln €</a:t>
            </a:r>
          </a:p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b="1" dirty="0">
                <a:solidFill>
                  <a:srgbClr val="FF0000"/>
                </a:solidFill>
              </a:rPr>
              <a:t>środki zwrotne</a:t>
            </a:r>
            <a:br>
              <a:rPr lang="en-US" sz="1600" dirty="0"/>
            </a:br>
            <a:r>
              <a:rPr lang="pl-PL" sz="1600" dirty="0"/>
              <a:t>(ok. 126 mln zł)</a:t>
            </a:r>
            <a:endParaRPr lang="en-US" sz="1600" dirty="0"/>
          </a:p>
        </p:txBody>
      </p:sp>
      <p:sp>
        <p:nvSpPr>
          <p:cNvPr id="33" name="Shape 188"/>
          <p:cNvSpPr/>
          <p:nvPr/>
        </p:nvSpPr>
        <p:spPr>
          <a:xfrm>
            <a:off x="6270205" y="482888"/>
            <a:ext cx="2037098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b="1" dirty="0">
                <a:solidFill>
                  <a:schemeClr val="accent3"/>
                </a:solidFill>
              </a:rPr>
              <a:t>OZE i EE w przedsiębiorstwach</a:t>
            </a:r>
          </a:p>
          <a:p>
            <a:pPr algn="ctr">
              <a:defRPr sz="2000" b="1">
                <a:solidFill>
                  <a:srgbClr val="2D5586"/>
                </a:solidFill>
              </a:defRPr>
            </a:pPr>
            <a:endParaRPr lang="pl-PL" sz="1600" b="1" dirty="0">
              <a:solidFill>
                <a:schemeClr val="accent3"/>
              </a:solidFill>
            </a:endParaRPr>
          </a:p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b="1" dirty="0">
                <a:solidFill>
                  <a:schemeClr val="accent3"/>
                </a:solidFill>
              </a:rPr>
              <a:t>300 mln €</a:t>
            </a:r>
          </a:p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b="1" dirty="0">
                <a:solidFill>
                  <a:srgbClr val="FF0000"/>
                </a:solidFill>
              </a:rPr>
              <a:t>środki zwrotne</a:t>
            </a:r>
            <a:br>
              <a:rPr lang="en-US" sz="1600" dirty="0"/>
            </a:br>
            <a:r>
              <a:rPr lang="pl-PL" sz="1600" b="1" dirty="0">
                <a:solidFill>
                  <a:schemeClr val="accent3"/>
                </a:solidFill>
              </a:rPr>
              <a:t>(ok. 1,35 mld zł)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pic>
        <p:nvPicPr>
          <p:cNvPr id="29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671" y="2166076"/>
            <a:ext cx="2265958" cy="2616755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ytuł 1">
            <a:extLst>
              <a:ext uri="{FF2B5EF4-FFF2-40B4-BE49-F238E27FC236}">
                <a16:creationId xmlns:a16="http://schemas.microsoft.com/office/drawing/2014/main" id="{F4A3D923-579E-2E4B-9BD1-E529E195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5" y="79647"/>
            <a:ext cx="2086594" cy="681080"/>
          </a:xfrm>
          <a:solidFill>
            <a:schemeClr val="bg1"/>
          </a:solidFill>
        </p:spPr>
        <p:txBody>
          <a:bodyPr/>
          <a:lstStyle/>
          <a:p>
            <a:r>
              <a:rPr lang="pl-PL" sz="3200" dirty="0">
                <a:solidFill>
                  <a:schemeClr val="accent5">
                    <a:lumMod val="50000"/>
                  </a:schemeClr>
                </a:solidFill>
              </a:rPr>
              <a:t>KPO</a:t>
            </a:r>
            <a:endParaRPr lang="en-IE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66" y="-20097"/>
            <a:ext cx="2265958" cy="261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188"/>
          <p:cNvSpPr/>
          <p:nvPr/>
        </p:nvSpPr>
        <p:spPr>
          <a:xfrm>
            <a:off x="1391573" y="627458"/>
            <a:ext cx="2049968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dirty="0"/>
              <a:t>PP Czyste </a:t>
            </a:r>
            <a:br>
              <a:rPr lang="pl-PL" sz="1600" dirty="0"/>
            </a:br>
            <a:r>
              <a:rPr lang="pl-PL" sz="1600" dirty="0"/>
              <a:t>Powietrze</a:t>
            </a:r>
          </a:p>
          <a:p>
            <a:pPr algn="ctr">
              <a:defRPr sz="2000" b="1">
                <a:solidFill>
                  <a:srgbClr val="2D5586"/>
                </a:solidFill>
              </a:defRPr>
            </a:pPr>
            <a:endParaRPr lang="pl-PL" sz="1600" dirty="0"/>
          </a:p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en-US" sz="1600" dirty="0"/>
              <a:t>3 101 </a:t>
            </a:r>
            <a:r>
              <a:rPr lang="pl-PL" sz="1600" dirty="0"/>
              <a:t>mln €</a:t>
            </a:r>
          </a:p>
          <a:p>
            <a:pPr algn="ctr">
              <a:defRPr sz="2000" b="1">
                <a:solidFill>
                  <a:srgbClr val="2D5586"/>
                </a:solidFill>
              </a:defRPr>
            </a:pPr>
            <a:r>
              <a:rPr lang="pl-PL" sz="1600" dirty="0"/>
              <a:t>(ok. 14 mld zł)</a:t>
            </a:r>
          </a:p>
        </p:txBody>
      </p:sp>
    </p:spTree>
    <p:extLst>
      <p:ext uri="{BB962C8B-B14F-4D97-AF65-F5344CB8AC3E}">
        <p14:creationId xmlns:p14="http://schemas.microsoft.com/office/powerpoint/2010/main" val="373109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7C397249-AD64-44D7-938D-B0AE302C065D}"/>
              </a:ext>
            </a:extLst>
          </p:cNvPr>
          <p:cNvSpPr txBox="1"/>
          <p:nvPr/>
        </p:nvSpPr>
        <p:spPr>
          <a:xfrm>
            <a:off x="424027" y="647807"/>
            <a:ext cx="10981911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1100" b="1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Narodowy Fundusz Ochrony Środowiska i Gospodarki Wodnej</a:t>
            </a:r>
            <a:b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ul. Konstruktorska 3a</a:t>
            </a:r>
            <a:b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02-673 Warszawa</a:t>
            </a:r>
          </a:p>
          <a:p>
            <a:endParaRPr lang="pl-PL" sz="1100" b="1" dirty="0">
              <a:solidFill>
                <a:schemeClr val="accent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b="1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Infolinia: 22 45 90 800 </a:t>
            </a:r>
            <a: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(godziny pracy infolinii 7.30-15.00)</a:t>
            </a:r>
            <a:br>
              <a:rPr lang="pl-PL" sz="11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100" b="1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e-mail: fundusz@nfosigw.gov.pl</a:t>
            </a:r>
          </a:p>
          <a:p>
            <a:endParaRPr lang="pl-PL" sz="3200" b="1" dirty="0">
              <a:solidFill>
                <a:schemeClr val="accent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ytuł 6">
            <a:extLst>
              <a:ext uri="{FF2B5EF4-FFF2-40B4-BE49-F238E27FC236}">
                <a16:creationId xmlns:a16="http://schemas.microsoft.com/office/drawing/2014/main" id="{8BCD496C-A092-7442-AAF9-7DBF358BB910}"/>
              </a:ext>
            </a:extLst>
          </p:cNvPr>
          <p:cNvSpPr txBox="1">
            <a:spLocks/>
          </p:cNvSpPr>
          <p:nvPr/>
        </p:nvSpPr>
        <p:spPr>
          <a:xfrm>
            <a:off x="509814" y="4696075"/>
            <a:ext cx="11068505" cy="830997"/>
          </a:xfrm>
          <a:prstGeom prst="rect">
            <a:avLst/>
          </a:prstGeom>
          <a:effectLst>
            <a:outerShdw blurRad="50800" dist="38100" dir="5400000" algn="t" rotWithShape="0">
              <a:schemeClr val="accent2">
                <a:lumMod val="50000"/>
                <a:alpha val="54000"/>
              </a:schemeClr>
            </a:outerShdw>
          </a:effectLst>
        </p:spPr>
        <p:txBody>
          <a:bodyPr lIns="91440" tIns="45720" rIns="91440" bIns="45720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rgbClr val="FFFFFF"/>
                </a:solidFill>
                <a:ea typeface="Lato" panose="020F0502020204030203" pitchFamily="34" charset="0"/>
                <a:cs typeface="Lato" panose="020F0502020204030203" pitchFamily="34" charset="0"/>
              </a:rPr>
              <a:t>ZAINWESTUJMY RAZEM W ŚRODOWISKO</a:t>
            </a:r>
            <a:endParaRPr lang="en-US" sz="40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90B6AA-518B-6047-BD55-348AFF19B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5444" y="-204578"/>
            <a:ext cx="2289716" cy="2289716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BB3535A4-0EA3-D44E-B503-B1C76A8D727B}"/>
              </a:ext>
            </a:extLst>
          </p:cNvPr>
          <p:cNvSpPr txBox="1">
            <a:spLocks/>
          </p:cNvSpPr>
          <p:nvPr/>
        </p:nvSpPr>
        <p:spPr>
          <a:xfrm>
            <a:off x="744349" y="2118137"/>
            <a:ext cx="8410484" cy="1568492"/>
          </a:xfrm>
          <a:prstGeom prst="rect">
            <a:avLst/>
          </a:prstGeom>
          <a:effectLst/>
        </p:spPr>
        <p:txBody>
          <a:bodyPr lIns="91440" tIns="45720" rIns="91440" bIns="45720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100" dirty="0" err="1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NarodowyFunduszOchronySrodowiskaiGospodarkiWodnej</a:t>
            </a:r>
            <a:endParaRPr lang="pl-PL" sz="1100" dirty="0">
              <a:solidFill>
                <a:srgbClr val="FFFFFF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pl-PL" sz="1100" dirty="0">
              <a:solidFill>
                <a:srgbClr val="FFFFFF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11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@</a:t>
            </a:r>
            <a:r>
              <a:rPr lang="en-US" sz="1100" dirty="0" err="1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NFOSiGW</a:t>
            </a:r>
            <a:endParaRPr lang="en-US" sz="11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en-US" sz="11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1100" dirty="0" err="1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nfosigw</a:t>
            </a:r>
            <a:endParaRPr lang="en-US" sz="11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en-US" sz="11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1100" dirty="0" err="1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nfosigw</a:t>
            </a:r>
            <a:endParaRPr lang="en-US" sz="1100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EBB3D6-07B2-F640-AFF3-10852C7D19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814" y="2142138"/>
            <a:ext cx="234535" cy="2345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A5DBF08-133A-F645-9CD1-D321EF125E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731" y="2432740"/>
            <a:ext cx="270701" cy="2325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497F99E-A28D-B845-91B0-5B5D7212C2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950" y="2728912"/>
            <a:ext cx="258263" cy="25826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D9EBD3B-558B-324A-A692-29126B5F4C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2329" y="3048000"/>
            <a:ext cx="281878" cy="2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7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208587" y="2706506"/>
            <a:ext cx="9995605" cy="6858000"/>
          </a:xfrm>
          <a:prstGeom prst="rect">
            <a:avLst/>
          </a:prstGeom>
          <a:effectLst/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808DE8-4872-4210-A45B-6D4C85ACABDA}"/>
              </a:ext>
            </a:extLst>
          </p:cNvPr>
          <p:cNvCxnSpPr>
            <a:cxnSpLocks/>
          </p:cNvCxnSpPr>
          <p:nvPr/>
        </p:nvCxnSpPr>
        <p:spPr>
          <a:xfrm>
            <a:off x="479757" y="7197390"/>
            <a:ext cx="12191998" cy="3208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17BEA3BB-745A-C140-8FF4-597D2812D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8956" y="-634653"/>
            <a:ext cx="2289716" cy="228971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0419" y="809510"/>
            <a:ext cx="2220745" cy="845553"/>
          </a:xfrm>
          <a:prstGeom prst="rect">
            <a:avLst/>
          </a:prstGeom>
        </p:spPr>
      </p:pic>
      <p:sp>
        <p:nvSpPr>
          <p:cNvPr id="14" name="Symbol zastępczy tekstu 1"/>
          <p:cNvSpPr txBox="1">
            <a:spLocks/>
          </p:cNvSpPr>
          <p:nvPr/>
        </p:nvSpPr>
        <p:spPr>
          <a:xfrm>
            <a:off x="479757" y="855229"/>
            <a:ext cx="3286148" cy="453483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002060"/>
                </a:solidFill>
              </a:rPr>
              <a:t>Środki UE</a:t>
            </a:r>
          </a:p>
        </p:txBody>
      </p:sp>
      <p:sp>
        <p:nvSpPr>
          <p:cNvPr id="15" name="Rounded Rectangle 21"/>
          <p:cNvSpPr/>
          <p:nvPr/>
        </p:nvSpPr>
        <p:spPr>
          <a:xfrm>
            <a:off x="496286" y="1809072"/>
            <a:ext cx="5481287" cy="1198638"/>
          </a:xfrm>
          <a:prstGeom prst="roundRect">
            <a:avLst/>
          </a:prstGeom>
          <a:solidFill>
            <a:srgbClr val="00206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prstClr val="white"/>
                </a:solidFill>
                <a:latin typeface="Open Sans"/>
              </a:rPr>
              <a:t>Krajowy Plan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Odbudowy</a:t>
            </a:r>
            <a:r>
              <a:rPr kumimoji="0" lang="pl-PL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2020-2026</a:t>
            </a:r>
            <a:br>
              <a:rPr lang="pl-PL" sz="2000" b="1" dirty="0">
                <a:solidFill>
                  <a:prstClr val="white"/>
                </a:solidFill>
                <a:latin typeface="Open Sans"/>
              </a:rPr>
            </a:br>
            <a:r>
              <a:rPr lang="pl-PL" sz="2000" b="1" dirty="0">
                <a:solidFill>
                  <a:prstClr val="white"/>
                </a:solidFill>
                <a:latin typeface="Open Sans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mld EUR dotacje</a:t>
            </a:r>
            <a:r>
              <a:rPr kumimoji="0" lang="pl-PL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(</a:t>
            </a:r>
            <a:r>
              <a:rPr kumimoji="0" lang="pl-PL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MFiPR</a:t>
            </a:r>
            <a:r>
              <a:rPr kumimoji="0" lang="pl-PL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34 mld EUR</a:t>
            </a:r>
            <a:r>
              <a:rPr kumimoji="0" lang="pl-PL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pożyczki (MF)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7" name="Rounded Rectangle 21"/>
          <p:cNvSpPr/>
          <p:nvPr/>
        </p:nvSpPr>
        <p:spPr>
          <a:xfrm>
            <a:off x="496285" y="3905144"/>
            <a:ext cx="5481288" cy="1862368"/>
          </a:xfrm>
          <a:prstGeom prst="roundRect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Polityka</a:t>
            </a:r>
            <a:r>
              <a:rPr kumimoji="0" lang="pl-PL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Spójności 2021-2027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prstClr val="white"/>
                </a:solidFill>
                <a:latin typeface="Open Sans"/>
              </a:rPr>
              <a:t>ok. 72 mld EUR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8" name="Rounded Rectangle 21"/>
          <p:cNvSpPr/>
          <p:nvPr/>
        </p:nvSpPr>
        <p:spPr>
          <a:xfrm>
            <a:off x="6717995" y="1809072"/>
            <a:ext cx="4120720" cy="13933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Fundusz Modernizacyjny 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ok. 25</a:t>
            </a:r>
            <a:r>
              <a:rPr lang="pl-PL" sz="2000" b="1" dirty="0">
                <a:solidFill>
                  <a:schemeClr val="bg1"/>
                </a:solidFill>
                <a:latin typeface="Open Sans"/>
              </a:rPr>
              <a:t> mld </a:t>
            </a:r>
            <a:r>
              <a:rPr lang="pl-PL" sz="2000" b="1" dirty="0">
                <a:solidFill>
                  <a:prstClr val="white"/>
                </a:solidFill>
                <a:latin typeface="Open Sans"/>
              </a:rPr>
              <a:t>PLN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9" name="Symbol zastępczy tekstu 1"/>
          <p:cNvSpPr txBox="1">
            <a:spLocks/>
          </p:cNvSpPr>
          <p:nvPr/>
        </p:nvSpPr>
        <p:spPr>
          <a:xfrm>
            <a:off x="6717995" y="900418"/>
            <a:ext cx="3286148" cy="453483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002060"/>
                </a:solidFill>
              </a:rPr>
              <a:t>Środki EU-ETS</a:t>
            </a:r>
          </a:p>
        </p:txBody>
      </p:sp>
      <p:sp>
        <p:nvSpPr>
          <p:cNvPr id="20" name="Rounded Rectangle 21"/>
          <p:cNvSpPr/>
          <p:nvPr/>
        </p:nvSpPr>
        <p:spPr>
          <a:xfrm>
            <a:off x="6656356" y="3865637"/>
            <a:ext cx="4243998" cy="1901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Fundusz Transformacji Energetyki 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ok. 60</a:t>
            </a:r>
            <a:r>
              <a:rPr kumimoji="0" lang="pl-PL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lang="pl-PL" sz="2000" b="1" dirty="0">
                <a:solidFill>
                  <a:schemeClr val="bg1"/>
                </a:solidFill>
                <a:latin typeface="Open Sans"/>
              </a:rPr>
              <a:t>mld </a:t>
            </a:r>
            <a:r>
              <a:rPr lang="pl-PL" sz="2000" b="1" dirty="0">
                <a:solidFill>
                  <a:prstClr val="white"/>
                </a:solidFill>
                <a:latin typeface="Open Sans"/>
              </a:rPr>
              <a:t>PLN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78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48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Tytuł slajdu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128201" y="2706506"/>
            <a:ext cx="9995605" cy="6858000"/>
          </a:xfrm>
          <a:prstGeom prst="rect">
            <a:avLst/>
          </a:prstGeom>
          <a:effectLst/>
        </p:spPr>
      </p:pic>
      <p:pic>
        <p:nvPicPr>
          <p:cNvPr id="12" name="Picture 3" descr="A picture containing screen, monitor, person, electronics&#10;&#10;Description automatically generated">
            <a:extLst>
              <a:ext uri="{FF2B5EF4-FFF2-40B4-BE49-F238E27FC236}">
                <a16:creationId xmlns:a16="http://schemas.microsoft.com/office/drawing/2014/main" id="{4E5014F4-7232-4BBD-878D-9B804B971D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699" y="1948818"/>
            <a:ext cx="5810182" cy="549810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 txBox="1">
            <a:spLocks/>
          </p:cNvSpPr>
          <p:nvPr/>
        </p:nvSpPr>
        <p:spPr>
          <a:xfrm>
            <a:off x="0" y="4788"/>
            <a:ext cx="9103694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48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Kogeneracja dla Ciepłownictwa</a:t>
            </a:r>
          </a:p>
          <a:p>
            <a:pPr marL="0" indent="0">
              <a:buNone/>
            </a:pPr>
            <a:r>
              <a:rPr lang="pl-PL" sz="1600" b="1" dirty="0">
                <a:solidFill>
                  <a:schemeClr val="bg1"/>
                </a:solidFill>
              </a:rPr>
              <a:t>Część 1) Budowa lub/i przebudowa jednostek wytwórczych o łącznej mocy zainstalowanej nie mniejszej niż 10 MW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Prostokąt zaokrąglony 17"/>
          <p:cNvSpPr/>
          <p:nvPr/>
        </p:nvSpPr>
        <p:spPr>
          <a:xfrm>
            <a:off x="201054" y="1366310"/>
            <a:ext cx="1558724" cy="6728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Beneficjent</a:t>
            </a:r>
            <a:r>
              <a:rPr lang="pl-PL" dirty="0"/>
              <a:t>   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201054" y="2553411"/>
            <a:ext cx="1558724" cy="49504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Budżet</a:t>
            </a:r>
            <a:r>
              <a:rPr lang="pl-PL" dirty="0"/>
              <a:t>   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201054" y="3211588"/>
            <a:ext cx="1558724" cy="672823"/>
          </a:xfrm>
          <a:prstGeom prst="roundRect">
            <a:avLst/>
          </a:prstGeom>
          <a:solidFill>
            <a:srgbClr val="56922E"/>
          </a:solidFill>
          <a:ln>
            <a:solidFill>
              <a:srgbClr val="569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Formy wsparcia</a:t>
            </a:r>
            <a:r>
              <a:rPr lang="pl-PL" dirty="0"/>
              <a:t>   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2380864" y="1340012"/>
            <a:ext cx="6349164" cy="106312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600" b="1" dirty="0"/>
              <a:t>Przedsiębiorca wytwarzający energię: </a:t>
            </a:r>
          </a:p>
          <a:p>
            <a:r>
              <a:rPr lang="pl-PL" sz="1600" b="1" dirty="0"/>
              <a:t>+ zainstalowana moc cieplna i/lub elektryczna min. 50 MW, </a:t>
            </a:r>
          </a:p>
          <a:p>
            <a:r>
              <a:rPr lang="pl-PL" sz="1600" b="1" dirty="0"/>
              <a:t>+ zamówiona moc cieplna, min. 50 MW</a:t>
            </a:r>
          </a:p>
          <a:p>
            <a:r>
              <a:rPr lang="pl-PL" sz="1600" b="1" dirty="0"/>
              <a:t>+ min. 70% ciepła na potrzeby publicznej sieci ciepłowniczej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2389050" y="2570664"/>
            <a:ext cx="4097178" cy="534661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3 mld zł </a:t>
            </a:r>
            <a:endParaRPr lang="pl-PL" dirty="0"/>
          </a:p>
        </p:txBody>
      </p:sp>
      <p:sp>
        <p:nvSpPr>
          <p:cNvPr id="23" name="Prostokąt zaokrąglony 22"/>
          <p:cNvSpPr/>
          <p:nvPr/>
        </p:nvSpPr>
        <p:spPr>
          <a:xfrm>
            <a:off x="2353631" y="3202719"/>
            <a:ext cx="4132597" cy="1182945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Pożyczki preferencyjne </a:t>
            </a:r>
          </a:p>
          <a:p>
            <a:pPr algn="ctr"/>
            <a:r>
              <a:rPr lang="pl-PL" b="1" dirty="0"/>
              <a:t>WIBOR 3M+50pb min. 1,5%</a:t>
            </a:r>
          </a:p>
          <a:p>
            <a:pPr algn="ctr"/>
            <a:r>
              <a:rPr lang="pl-PL" b="1" dirty="0"/>
              <a:t>(do 300 mln zł/ 15 lat; </a:t>
            </a:r>
          </a:p>
          <a:p>
            <a:pPr algn="ctr"/>
            <a:r>
              <a:rPr lang="pl-PL" b="1" dirty="0"/>
              <a:t>do 100 % kosztów kwalifikowanych)</a:t>
            </a:r>
            <a:endParaRPr lang="pl-PL" dirty="0"/>
          </a:p>
        </p:txBody>
      </p:sp>
      <p:sp>
        <p:nvSpPr>
          <p:cNvPr id="26" name="Prostokąt zaokrąglony 25"/>
          <p:cNvSpPr/>
          <p:nvPr/>
        </p:nvSpPr>
        <p:spPr>
          <a:xfrm>
            <a:off x="2380864" y="4450830"/>
            <a:ext cx="4105364" cy="946361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Pożyczki komercyjne</a:t>
            </a:r>
          </a:p>
          <a:p>
            <a:pPr algn="ctr"/>
            <a:r>
              <a:rPr lang="pl-PL" b="1" dirty="0"/>
              <a:t>(dofinansowanie nie stanowi pomocy publicznej)</a:t>
            </a:r>
            <a:endParaRPr lang="pl-PL" dirty="0"/>
          </a:p>
        </p:txBody>
      </p:sp>
      <p:sp>
        <p:nvSpPr>
          <p:cNvPr id="32" name="Prostokąt zaokrąglony 31"/>
          <p:cNvSpPr/>
          <p:nvPr/>
        </p:nvSpPr>
        <p:spPr>
          <a:xfrm>
            <a:off x="201054" y="5607388"/>
            <a:ext cx="1558724" cy="672823"/>
          </a:xfrm>
          <a:prstGeom prst="roundRect">
            <a:avLst/>
          </a:prstGeom>
          <a:solidFill>
            <a:srgbClr val="56922E"/>
          </a:solidFill>
          <a:ln>
            <a:solidFill>
              <a:srgbClr val="569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Obszary wsparcia   </a:t>
            </a:r>
          </a:p>
        </p:txBody>
      </p:sp>
      <p:sp>
        <p:nvSpPr>
          <p:cNvPr id="39" name="Prostokąt zaokrąglony 38"/>
          <p:cNvSpPr/>
          <p:nvPr/>
        </p:nvSpPr>
        <p:spPr>
          <a:xfrm>
            <a:off x="9198768" y="1931021"/>
            <a:ext cx="2681037" cy="9476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Nabór wniosków od 20.09.2022 r. do </a:t>
            </a:r>
            <a:r>
              <a:rPr lang="pl-PL" sz="1200" b="1" dirty="0">
                <a:solidFill>
                  <a:schemeClr val="tx1"/>
                </a:solidFill>
              </a:rPr>
              <a:t>15.12.2023 r. lub do wyczerpania środków</a:t>
            </a:r>
          </a:p>
          <a:p>
            <a:pPr algn="ctr"/>
            <a:r>
              <a:rPr lang="pl-PL" sz="1200" dirty="0">
                <a:solidFill>
                  <a:schemeClr val="tx1"/>
                </a:solidFill>
              </a:rPr>
              <a:t>Program realizowany do </a:t>
            </a:r>
            <a:r>
              <a:rPr lang="pl-PL" sz="1200" b="1" dirty="0">
                <a:solidFill>
                  <a:schemeClr val="tx1"/>
                </a:solidFill>
              </a:rPr>
              <a:t>2030 r.</a:t>
            </a:r>
            <a:r>
              <a:rPr lang="pl-PL" sz="1200" dirty="0">
                <a:solidFill>
                  <a:schemeClr val="tx1"/>
                </a:solidFill>
              </a:rPr>
              <a:t>, podpisywanie umów do </a:t>
            </a:r>
            <a:r>
              <a:rPr lang="pl-PL" sz="1200" b="1" dirty="0">
                <a:solidFill>
                  <a:schemeClr val="tx1"/>
                </a:solidFill>
              </a:rPr>
              <a:t>2025 r.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33" y="1429072"/>
            <a:ext cx="3221769" cy="493248"/>
          </a:xfrm>
          <a:prstGeom prst="rect">
            <a:avLst/>
          </a:prstGeom>
        </p:spPr>
      </p:pic>
      <p:sp>
        <p:nvSpPr>
          <p:cNvPr id="40" name="Prostokąt zaokrąglony 39"/>
          <p:cNvSpPr/>
          <p:nvPr/>
        </p:nvSpPr>
        <p:spPr>
          <a:xfrm>
            <a:off x="6575701" y="3211589"/>
            <a:ext cx="2098756" cy="1174076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Dotacja do 50 % kosztów kwalifikowanych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20" y="5536294"/>
            <a:ext cx="892374" cy="88703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06" y="5579014"/>
            <a:ext cx="1143160" cy="8954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80" y="5892630"/>
            <a:ext cx="1133633" cy="895475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02" y="5450914"/>
            <a:ext cx="618807" cy="972410"/>
          </a:xfrm>
          <a:prstGeom prst="rect">
            <a:avLst/>
          </a:prstGeom>
        </p:spPr>
      </p:pic>
      <p:sp>
        <p:nvSpPr>
          <p:cNvPr id="44" name="Prostokąt zaokrąglony 43"/>
          <p:cNvSpPr/>
          <p:nvPr/>
        </p:nvSpPr>
        <p:spPr>
          <a:xfrm>
            <a:off x="3628969" y="5457203"/>
            <a:ext cx="4426460" cy="1359300"/>
          </a:xfrm>
          <a:prstGeom prst="roundRect">
            <a:avLst/>
          </a:prstGeom>
          <a:noFill/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pl-PL" dirty="0"/>
          </a:p>
        </p:txBody>
      </p:sp>
      <p:pic>
        <p:nvPicPr>
          <p:cNvPr id="45" name="Obraz 44">
            <a:extLst>
              <a:ext uri="{FF2B5EF4-FFF2-40B4-BE49-F238E27FC236}">
                <a16:creationId xmlns:a16="http://schemas.microsoft.com/office/drawing/2014/main" id="{08745BC6-3EB7-4D29-B775-AF33D8C71AD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351" y="5475892"/>
            <a:ext cx="1028284" cy="1066776"/>
          </a:xfrm>
          <a:prstGeom prst="rect">
            <a:avLst/>
          </a:prstGeom>
        </p:spPr>
      </p:pic>
      <p:sp>
        <p:nvSpPr>
          <p:cNvPr id="46" name="pole tekstowe 45"/>
          <p:cNvSpPr txBox="1"/>
          <p:nvPr/>
        </p:nvSpPr>
        <p:spPr>
          <a:xfrm>
            <a:off x="7067916" y="6438742"/>
            <a:ext cx="12002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Ciepło odpadowe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6030542" y="6518832"/>
            <a:ext cx="6007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Wodór</a:t>
            </a:r>
          </a:p>
        </p:txBody>
      </p:sp>
      <p:sp>
        <p:nvSpPr>
          <p:cNvPr id="49" name="pole tekstowe 48"/>
          <p:cNvSpPr txBox="1"/>
          <p:nvPr/>
        </p:nvSpPr>
        <p:spPr>
          <a:xfrm>
            <a:off x="5043402" y="6482000"/>
            <a:ext cx="459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OZE</a:t>
            </a:r>
          </a:p>
        </p:txBody>
      </p:sp>
      <p:sp>
        <p:nvSpPr>
          <p:cNvPr id="50" name="pole tekstowe 49"/>
          <p:cNvSpPr txBox="1"/>
          <p:nvPr/>
        </p:nvSpPr>
        <p:spPr>
          <a:xfrm>
            <a:off x="4151221" y="6482000"/>
            <a:ext cx="4608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Gaz</a:t>
            </a:r>
          </a:p>
        </p:txBody>
      </p:sp>
      <p:sp>
        <p:nvSpPr>
          <p:cNvPr id="51" name="Wygięta strzałka 50"/>
          <p:cNvSpPr/>
          <p:nvPr/>
        </p:nvSpPr>
        <p:spPr>
          <a:xfrm rot="16200000" flipH="1">
            <a:off x="3025744" y="5629130"/>
            <a:ext cx="455653" cy="598513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2112687" y="6649370"/>
            <a:ext cx="1340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min. 10 MW</a:t>
            </a:r>
          </a:p>
        </p:txBody>
      </p:sp>
    </p:spTree>
    <p:extLst>
      <p:ext uri="{BB962C8B-B14F-4D97-AF65-F5344CB8AC3E}">
        <p14:creationId xmlns:p14="http://schemas.microsoft.com/office/powerpoint/2010/main" val="118406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48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Tytuł slajdu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128201" y="2706506"/>
            <a:ext cx="9995605" cy="6858000"/>
          </a:xfrm>
          <a:prstGeom prst="rect">
            <a:avLst/>
          </a:prstGeom>
          <a:effectLst/>
        </p:spPr>
      </p:pic>
      <p:pic>
        <p:nvPicPr>
          <p:cNvPr id="12" name="Picture 3" descr="A picture containing screen, monitor, person, electronics&#10;&#10;Description automatically generated">
            <a:extLst>
              <a:ext uri="{FF2B5EF4-FFF2-40B4-BE49-F238E27FC236}">
                <a16:creationId xmlns:a16="http://schemas.microsoft.com/office/drawing/2014/main" id="{4E5014F4-7232-4BBD-878D-9B804B971D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699" y="1948818"/>
            <a:ext cx="5810182" cy="549810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Prostokąt zaokrąglony 17"/>
          <p:cNvSpPr/>
          <p:nvPr/>
        </p:nvSpPr>
        <p:spPr>
          <a:xfrm>
            <a:off x="201054" y="1366310"/>
            <a:ext cx="1558724" cy="6728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Beneficjent</a:t>
            </a:r>
            <a:r>
              <a:rPr lang="pl-PL" dirty="0"/>
              <a:t>   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201054" y="2553411"/>
            <a:ext cx="1558724" cy="49504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Budżet</a:t>
            </a:r>
            <a:r>
              <a:rPr lang="pl-PL" dirty="0"/>
              <a:t>   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201054" y="3211588"/>
            <a:ext cx="1558724" cy="672823"/>
          </a:xfrm>
          <a:prstGeom prst="roundRect">
            <a:avLst/>
          </a:prstGeom>
          <a:solidFill>
            <a:srgbClr val="56922E"/>
          </a:solidFill>
          <a:ln>
            <a:solidFill>
              <a:srgbClr val="569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Formy wsparcia</a:t>
            </a:r>
            <a:r>
              <a:rPr lang="pl-PL" dirty="0"/>
              <a:t>   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2380864" y="1340012"/>
            <a:ext cx="6349164" cy="106312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600" b="1" dirty="0"/>
              <a:t>Przedsiębiorca wytwarzający energię: </a:t>
            </a:r>
          </a:p>
          <a:p>
            <a:r>
              <a:rPr lang="pl-PL" sz="1600" b="1" dirty="0"/>
              <a:t>+ zamówiona moc cieplna, min. 50 MW</a:t>
            </a:r>
          </a:p>
          <a:p>
            <a:r>
              <a:rPr lang="pl-PL" sz="1600" b="1" dirty="0"/>
              <a:t>+ min. 70% ciepła na potrzeby publicznej sieci ciepłowniczej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2389050" y="2553411"/>
            <a:ext cx="4097178" cy="534661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100 mln zł </a:t>
            </a:r>
            <a:endParaRPr lang="pl-PL" dirty="0"/>
          </a:p>
        </p:txBody>
      </p:sp>
      <p:sp>
        <p:nvSpPr>
          <p:cNvPr id="23" name="Prostokąt zaokrąglony 22"/>
          <p:cNvSpPr/>
          <p:nvPr/>
        </p:nvSpPr>
        <p:spPr>
          <a:xfrm>
            <a:off x="2353631" y="3202719"/>
            <a:ext cx="4132597" cy="1182945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Pożyczki preferencyjne </a:t>
            </a:r>
          </a:p>
          <a:p>
            <a:pPr algn="ctr"/>
            <a:r>
              <a:rPr lang="pl-PL" b="1" dirty="0"/>
              <a:t>WIBOR 3M+50pb min. 1,5%</a:t>
            </a:r>
          </a:p>
          <a:p>
            <a:pPr algn="ctr"/>
            <a:r>
              <a:rPr lang="pl-PL" b="1" dirty="0"/>
              <a:t>(do 50 mln zł/ 15 lat; </a:t>
            </a:r>
          </a:p>
          <a:p>
            <a:pPr algn="ctr"/>
            <a:r>
              <a:rPr lang="pl-PL" b="1" dirty="0"/>
              <a:t>do 100 % kosztów kwalifikowanych)</a:t>
            </a:r>
            <a:endParaRPr lang="pl-PL" dirty="0"/>
          </a:p>
        </p:txBody>
      </p:sp>
      <p:sp>
        <p:nvSpPr>
          <p:cNvPr id="26" name="Prostokąt zaokrąglony 25"/>
          <p:cNvSpPr/>
          <p:nvPr/>
        </p:nvSpPr>
        <p:spPr>
          <a:xfrm>
            <a:off x="2380864" y="4450830"/>
            <a:ext cx="4105364" cy="946361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Pożyczki komercyjne</a:t>
            </a:r>
          </a:p>
          <a:p>
            <a:pPr algn="ctr"/>
            <a:r>
              <a:rPr lang="pl-PL" b="1" dirty="0"/>
              <a:t>(dofinansowanie nie stanowi pomocy publicznej)</a:t>
            </a:r>
            <a:endParaRPr lang="pl-PL" dirty="0"/>
          </a:p>
        </p:txBody>
      </p:sp>
      <p:sp>
        <p:nvSpPr>
          <p:cNvPr id="32" name="Prostokąt zaokrąglony 31"/>
          <p:cNvSpPr/>
          <p:nvPr/>
        </p:nvSpPr>
        <p:spPr>
          <a:xfrm>
            <a:off x="201054" y="5607388"/>
            <a:ext cx="1558724" cy="672823"/>
          </a:xfrm>
          <a:prstGeom prst="roundRect">
            <a:avLst/>
          </a:prstGeom>
          <a:solidFill>
            <a:srgbClr val="56922E"/>
          </a:solidFill>
          <a:ln>
            <a:solidFill>
              <a:srgbClr val="569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Obszary wsparcia   </a:t>
            </a:r>
          </a:p>
        </p:txBody>
      </p:sp>
      <p:sp>
        <p:nvSpPr>
          <p:cNvPr id="39" name="Prostokąt zaokrąglony 38"/>
          <p:cNvSpPr/>
          <p:nvPr/>
        </p:nvSpPr>
        <p:spPr>
          <a:xfrm>
            <a:off x="9198768" y="1931021"/>
            <a:ext cx="2681037" cy="9476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Nabór wniosków od czerwca 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</a:rPr>
              <a:t>2023 r.</a:t>
            </a:r>
            <a:endParaRPr lang="pl-PL" sz="1200" b="1" dirty="0">
              <a:solidFill>
                <a:schemeClr val="tx1"/>
              </a:solidFill>
            </a:endParaRPr>
          </a:p>
          <a:p>
            <a:pPr algn="ctr"/>
            <a:r>
              <a:rPr lang="pl-PL" sz="1200" dirty="0">
                <a:solidFill>
                  <a:schemeClr val="tx1"/>
                </a:solidFill>
              </a:rPr>
              <a:t>Program realizowany do </a:t>
            </a:r>
            <a:r>
              <a:rPr lang="pl-PL" sz="1200" b="1" dirty="0">
                <a:solidFill>
                  <a:schemeClr val="tx1"/>
                </a:solidFill>
              </a:rPr>
              <a:t>2030 r.</a:t>
            </a:r>
            <a:r>
              <a:rPr lang="pl-PL" sz="1200" dirty="0">
                <a:solidFill>
                  <a:schemeClr val="tx1"/>
                </a:solidFill>
              </a:rPr>
              <a:t>, podpisywanie umów do </a:t>
            </a:r>
            <a:r>
              <a:rPr lang="pl-PL" sz="1200" b="1" dirty="0">
                <a:solidFill>
                  <a:schemeClr val="tx1"/>
                </a:solidFill>
              </a:rPr>
              <a:t>2026 r.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33" y="1429072"/>
            <a:ext cx="3221769" cy="493248"/>
          </a:xfrm>
          <a:prstGeom prst="rect">
            <a:avLst/>
          </a:prstGeom>
        </p:spPr>
      </p:pic>
      <p:sp>
        <p:nvSpPr>
          <p:cNvPr id="40" name="Prostokąt zaokrąglony 39"/>
          <p:cNvSpPr/>
          <p:nvPr/>
        </p:nvSpPr>
        <p:spPr>
          <a:xfrm>
            <a:off x="6575701" y="3211589"/>
            <a:ext cx="2098756" cy="1174076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Dotacja do 50 % kosztów kwalifikowanych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20" y="5536294"/>
            <a:ext cx="892374" cy="88703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06" y="5579014"/>
            <a:ext cx="1143160" cy="8954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80" y="5892630"/>
            <a:ext cx="1133633" cy="895475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02" y="5450914"/>
            <a:ext cx="618807" cy="972410"/>
          </a:xfrm>
          <a:prstGeom prst="rect">
            <a:avLst/>
          </a:prstGeom>
        </p:spPr>
      </p:pic>
      <p:sp>
        <p:nvSpPr>
          <p:cNvPr id="44" name="Prostokąt zaokrąglony 43"/>
          <p:cNvSpPr/>
          <p:nvPr/>
        </p:nvSpPr>
        <p:spPr>
          <a:xfrm>
            <a:off x="3628969" y="5457203"/>
            <a:ext cx="4426460" cy="1359300"/>
          </a:xfrm>
          <a:prstGeom prst="roundRect">
            <a:avLst/>
          </a:prstGeom>
          <a:noFill/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pl-PL" dirty="0"/>
          </a:p>
        </p:txBody>
      </p:sp>
      <p:pic>
        <p:nvPicPr>
          <p:cNvPr id="45" name="Obraz 44">
            <a:extLst>
              <a:ext uri="{FF2B5EF4-FFF2-40B4-BE49-F238E27FC236}">
                <a16:creationId xmlns:a16="http://schemas.microsoft.com/office/drawing/2014/main" id="{08745BC6-3EB7-4D29-B775-AF33D8C71AD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351" y="5475892"/>
            <a:ext cx="1028284" cy="1066776"/>
          </a:xfrm>
          <a:prstGeom prst="rect">
            <a:avLst/>
          </a:prstGeom>
        </p:spPr>
      </p:pic>
      <p:sp>
        <p:nvSpPr>
          <p:cNvPr id="46" name="pole tekstowe 45"/>
          <p:cNvSpPr txBox="1"/>
          <p:nvPr/>
        </p:nvSpPr>
        <p:spPr>
          <a:xfrm>
            <a:off x="7067916" y="6438742"/>
            <a:ext cx="12002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Ciepło odpadowe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6030542" y="6518832"/>
            <a:ext cx="6007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Wodór</a:t>
            </a:r>
          </a:p>
        </p:txBody>
      </p:sp>
      <p:sp>
        <p:nvSpPr>
          <p:cNvPr id="49" name="pole tekstowe 48"/>
          <p:cNvSpPr txBox="1"/>
          <p:nvPr/>
        </p:nvSpPr>
        <p:spPr>
          <a:xfrm>
            <a:off x="5043402" y="6482000"/>
            <a:ext cx="459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OZE</a:t>
            </a:r>
          </a:p>
        </p:txBody>
      </p:sp>
      <p:sp>
        <p:nvSpPr>
          <p:cNvPr id="50" name="pole tekstowe 49"/>
          <p:cNvSpPr txBox="1"/>
          <p:nvPr/>
        </p:nvSpPr>
        <p:spPr>
          <a:xfrm>
            <a:off x="4151221" y="6482000"/>
            <a:ext cx="4608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Gaz</a:t>
            </a:r>
          </a:p>
        </p:txBody>
      </p:sp>
      <p:sp>
        <p:nvSpPr>
          <p:cNvPr id="51" name="Wygięta strzałka 50"/>
          <p:cNvSpPr/>
          <p:nvPr/>
        </p:nvSpPr>
        <p:spPr>
          <a:xfrm rot="16200000" flipH="1">
            <a:off x="3025744" y="5629130"/>
            <a:ext cx="455653" cy="598513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2112687" y="6649370"/>
            <a:ext cx="1340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min. 1 MW</a:t>
            </a:r>
          </a:p>
        </p:txBody>
      </p:sp>
      <p:sp>
        <p:nvSpPr>
          <p:cNvPr id="35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 txBox="1">
            <a:spLocks/>
          </p:cNvSpPr>
          <p:nvPr/>
        </p:nvSpPr>
        <p:spPr>
          <a:xfrm>
            <a:off x="0" y="4788"/>
            <a:ext cx="9103694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48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Kogeneracja dla Ciepłownictwa</a:t>
            </a:r>
          </a:p>
          <a:p>
            <a:pPr marL="0" indent="0">
              <a:buNone/>
            </a:pPr>
            <a:r>
              <a:rPr lang="pl-PL" sz="1600" b="1" dirty="0">
                <a:solidFill>
                  <a:schemeClr val="bg1"/>
                </a:solidFill>
              </a:rPr>
              <a:t>Część 2) Budowa lub/i przebudowa jednostek wytwórczych o łącznej mocy zainstalowanej nie mniejszej niż 1 MW</a:t>
            </a:r>
            <a:endParaRPr lang="pl-PL" sz="3200" b="1" dirty="0">
              <a:solidFill>
                <a:schemeClr val="bg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1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48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Tytuł slajdu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128201" y="2706506"/>
            <a:ext cx="9995605" cy="6858000"/>
          </a:xfrm>
          <a:prstGeom prst="rect">
            <a:avLst/>
          </a:prstGeom>
          <a:effectLst/>
        </p:spPr>
      </p:pic>
      <p:pic>
        <p:nvPicPr>
          <p:cNvPr id="12" name="Picture 3" descr="A picture containing screen, monitor, person, electronics&#10;&#10;Description automatically generated">
            <a:extLst>
              <a:ext uri="{FF2B5EF4-FFF2-40B4-BE49-F238E27FC236}">
                <a16:creationId xmlns:a16="http://schemas.microsoft.com/office/drawing/2014/main" id="{4E5014F4-7232-4BBD-878D-9B804B971D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699" y="1948818"/>
            <a:ext cx="5810182" cy="549810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 txBox="1">
            <a:spLocks/>
          </p:cNvSpPr>
          <p:nvPr/>
        </p:nvSpPr>
        <p:spPr>
          <a:xfrm>
            <a:off x="0" y="-8701"/>
            <a:ext cx="10178980" cy="129657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48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Kogeneracja Powiatowa</a:t>
            </a: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Prostokąt zaokrąglony 17"/>
          <p:cNvSpPr/>
          <p:nvPr/>
        </p:nvSpPr>
        <p:spPr>
          <a:xfrm>
            <a:off x="201054" y="1366310"/>
            <a:ext cx="1558724" cy="6728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Beneficjent</a:t>
            </a:r>
            <a:r>
              <a:rPr lang="pl-PL" dirty="0"/>
              <a:t>   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201054" y="2553411"/>
            <a:ext cx="1558724" cy="49504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Budżet</a:t>
            </a:r>
            <a:r>
              <a:rPr lang="pl-PL" dirty="0"/>
              <a:t>   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201054" y="3211588"/>
            <a:ext cx="1558724" cy="672823"/>
          </a:xfrm>
          <a:prstGeom prst="roundRect">
            <a:avLst/>
          </a:prstGeom>
          <a:solidFill>
            <a:srgbClr val="56922E"/>
          </a:solidFill>
          <a:ln>
            <a:solidFill>
              <a:srgbClr val="569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Formy wsparcia</a:t>
            </a:r>
            <a:r>
              <a:rPr lang="pl-PL" dirty="0"/>
              <a:t>   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2380864" y="1340012"/>
            <a:ext cx="6349164" cy="106312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600" b="1" dirty="0"/>
              <a:t>Przedsiębiorca wytwarzający energię: </a:t>
            </a:r>
          </a:p>
          <a:p>
            <a:r>
              <a:rPr lang="pl-PL" sz="1600" b="1" dirty="0"/>
              <a:t>+ zamówiona moc cieplna, poniżej 50 MW</a:t>
            </a:r>
          </a:p>
          <a:p>
            <a:r>
              <a:rPr lang="pl-PL" sz="1600" b="1" dirty="0"/>
              <a:t>+ min. 70% ciepła na potrzeby publicznej sieci ciepłowniczej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2389050" y="2553411"/>
            <a:ext cx="4097178" cy="534661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1 mld zł </a:t>
            </a:r>
            <a:endParaRPr lang="pl-PL" dirty="0"/>
          </a:p>
        </p:txBody>
      </p:sp>
      <p:sp>
        <p:nvSpPr>
          <p:cNvPr id="23" name="Prostokąt zaokrąglony 22"/>
          <p:cNvSpPr/>
          <p:nvPr/>
        </p:nvSpPr>
        <p:spPr>
          <a:xfrm>
            <a:off x="2353631" y="3202719"/>
            <a:ext cx="4132597" cy="1182945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Pożyczki preferencyjne </a:t>
            </a:r>
          </a:p>
          <a:p>
            <a:pPr algn="ctr"/>
            <a:r>
              <a:rPr lang="pl-PL" b="1" dirty="0"/>
              <a:t>WIBOR 3M+50pb min. 1,5%</a:t>
            </a:r>
          </a:p>
          <a:p>
            <a:pPr algn="ctr"/>
            <a:r>
              <a:rPr lang="pl-PL" b="1" dirty="0"/>
              <a:t>(od 1 do 100 mln zł/ 15 lat; </a:t>
            </a:r>
          </a:p>
          <a:p>
            <a:pPr algn="ctr"/>
            <a:r>
              <a:rPr lang="pl-PL" b="1" dirty="0"/>
              <a:t>do 100 % kosztów kwalifikowanych)</a:t>
            </a:r>
            <a:endParaRPr lang="pl-PL" dirty="0"/>
          </a:p>
        </p:txBody>
      </p:sp>
      <p:sp>
        <p:nvSpPr>
          <p:cNvPr id="26" name="Prostokąt zaokrąglony 25"/>
          <p:cNvSpPr/>
          <p:nvPr/>
        </p:nvSpPr>
        <p:spPr>
          <a:xfrm>
            <a:off x="2380864" y="4450830"/>
            <a:ext cx="4105364" cy="946361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Pożyczki komercyjne</a:t>
            </a:r>
          </a:p>
          <a:p>
            <a:pPr algn="ctr"/>
            <a:r>
              <a:rPr lang="pl-PL" b="1" dirty="0"/>
              <a:t>(dofinansowanie nie stanowi pomocy publicznej)</a:t>
            </a:r>
            <a:endParaRPr lang="pl-PL" dirty="0"/>
          </a:p>
        </p:txBody>
      </p:sp>
      <p:sp>
        <p:nvSpPr>
          <p:cNvPr id="32" name="Prostokąt zaokrąglony 31"/>
          <p:cNvSpPr/>
          <p:nvPr/>
        </p:nvSpPr>
        <p:spPr>
          <a:xfrm>
            <a:off x="201054" y="5607388"/>
            <a:ext cx="1558724" cy="672823"/>
          </a:xfrm>
          <a:prstGeom prst="roundRect">
            <a:avLst/>
          </a:prstGeom>
          <a:solidFill>
            <a:srgbClr val="56922E"/>
          </a:solidFill>
          <a:ln>
            <a:solidFill>
              <a:srgbClr val="569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Obszary wsparcia   </a:t>
            </a:r>
          </a:p>
        </p:txBody>
      </p:sp>
      <p:sp>
        <p:nvSpPr>
          <p:cNvPr id="39" name="Prostokąt zaokrąglony 38"/>
          <p:cNvSpPr/>
          <p:nvPr/>
        </p:nvSpPr>
        <p:spPr>
          <a:xfrm>
            <a:off x="9198768" y="1931021"/>
            <a:ext cx="2681037" cy="9476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Nabór wniosków – od 15.12.2022 r. do 20.12.2023 r. lub do wyczerpania środków</a:t>
            </a:r>
          </a:p>
          <a:p>
            <a:pPr algn="ctr"/>
            <a:r>
              <a:rPr lang="pl-PL" sz="1200" dirty="0">
                <a:solidFill>
                  <a:schemeClr val="tx1"/>
                </a:solidFill>
              </a:rPr>
              <a:t>Program realizowany do </a:t>
            </a:r>
            <a:r>
              <a:rPr lang="pl-PL" sz="1200" b="1" dirty="0">
                <a:solidFill>
                  <a:schemeClr val="tx1"/>
                </a:solidFill>
              </a:rPr>
              <a:t>2030 r.</a:t>
            </a:r>
            <a:r>
              <a:rPr lang="pl-PL" sz="1200" dirty="0">
                <a:solidFill>
                  <a:schemeClr val="tx1"/>
                </a:solidFill>
              </a:rPr>
              <a:t>, podpisywanie umów do </a:t>
            </a:r>
            <a:r>
              <a:rPr lang="pl-PL" sz="1200" b="1" dirty="0">
                <a:solidFill>
                  <a:schemeClr val="tx1"/>
                </a:solidFill>
              </a:rPr>
              <a:t>2028 r.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33" y="1429072"/>
            <a:ext cx="3221769" cy="493248"/>
          </a:xfrm>
          <a:prstGeom prst="rect">
            <a:avLst/>
          </a:prstGeom>
        </p:spPr>
      </p:pic>
      <p:sp>
        <p:nvSpPr>
          <p:cNvPr id="40" name="Prostokąt zaokrąglony 39"/>
          <p:cNvSpPr/>
          <p:nvPr/>
        </p:nvSpPr>
        <p:spPr>
          <a:xfrm>
            <a:off x="6575700" y="3211589"/>
            <a:ext cx="2154327" cy="1174076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Dotacja do 50 % kk</a:t>
            </a:r>
          </a:p>
          <a:p>
            <a:pPr algn="ctr"/>
            <a:r>
              <a:rPr lang="pl-PL" b="1" dirty="0"/>
              <a:t>od 1 mln zł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20" y="5536294"/>
            <a:ext cx="892374" cy="88703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06" y="5579014"/>
            <a:ext cx="1143160" cy="8954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80" y="5892630"/>
            <a:ext cx="1133633" cy="895475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02" y="5450914"/>
            <a:ext cx="618807" cy="972410"/>
          </a:xfrm>
          <a:prstGeom prst="rect">
            <a:avLst/>
          </a:prstGeom>
        </p:spPr>
      </p:pic>
      <p:sp>
        <p:nvSpPr>
          <p:cNvPr id="44" name="Prostokąt zaokrąglony 43"/>
          <p:cNvSpPr/>
          <p:nvPr/>
        </p:nvSpPr>
        <p:spPr>
          <a:xfrm>
            <a:off x="3628969" y="5457203"/>
            <a:ext cx="4426460" cy="1359300"/>
          </a:xfrm>
          <a:prstGeom prst="roundRect">
            <a:avLst/>
          </a:prstGeom>
          <a:noFill/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pl-PL" dirty="0"/>
          </a:p>
        </p:txBody>
      </p:sp>
      <p:pic>
        <p:nvPicPr>
          <p:cNvPr id="45" name="Obraz 44">
            <a:extLst>
              <a:ext uri="{FF2B5EF4-FFF2-40B4-BE49-F238E27FC236}">
                <a16:creationId xmlns:a16="http://schemas.microsoft.com/office/drawing/2014/main" id="{08745BC6-3EB7-4D29-B775-AF33D8C71AD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351" y="5475892"/>
            <a:ext cx="1028284" cy="1066776"/>
          </a:xfrm>
          <a:prstGeom prst="rect">
            <a:avLst/>
          </a:prstGeom>
        </p:spPr>
      </p:pic>
      <p:sp>
        <p:nvSpPr>
          <p:cNvPr id="46" name="pole tekstowe 45"/>
          <p:cNvSpPr txBox="1"/>
          <p:nvPr/>
        </p:nvSpPr>
        <p:spPr>
          <a:xfrm>
            <a:off x="7067916" y="6438742"/>
            <a:ext cx="12002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Ciepło odpadowe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6030542" y="6518832"/>
            <a:ext cx="6007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Wodór</a:t>
            </a:r>
          </a:p>
        </p:txBody>
      </p:sp>
      <p:sp>
        <p:nvSpPr>
          <p:cNvPr id="49" name="pole tekstowe 48"/>
          <p:cNvSpPr txBox="1"/>
          <p:nvPr/>
        </p:nvSpPr>
        <p:spPr>
          <a:xfrm>
            <a:off x="5043402" y="6482000"/>
            <a:ext cx="459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OZE</a:t>
            </a:r>
          </a:p>
        </p:txBody>
      </p:sp>
      <p:sp>
        <p:nvSpPr>
          <p:cNvPr id="50" name="pole tekstowe 49"/>
          <p:cNvSpPr txBox="1"/>
          <p:nvPr/>
        </p:nvSpPr>
        <p:spPr>
          <a:xfrm>
            <a:off x="4151221" y="6482000"/>
            <a:ext cx="4608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Gaz</a:t>
            </a:r>
          </a:p>
        </p:txBody>
      </p:sp>
      <p:sp>
        <p:nvSpPr>
          <p:cNvPr id="51" name="Wygięta strzałka 50"/>
          <p:cNvSpPr/>
          <p:nvPr/>
        </p:nvSpPr>
        <p:spPr>
          <a:xfrm rot="16200000" flipH="1">
            <a:off x="3025744" y="5629130"/>
            <a:ext cx="455653" cy="598513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2112687" y="6649370"/>
            <a:ext cx="1340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min. 1 MW</a:t>
            </a:r>
          </a:p>
        </p:txBody>
      </p:sp>
    </p:spTree>
    <p:extLst>
      <p:ext uri="{BB962C8B-B14F-4D97-AF65-F5344CB8AC3E}">
        <p14:creationId xmlns:p14="http://schemas.microsoft.com/office/powerpoint/2010/main" val="333361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48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Tytuł slajdu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884200" y="2449433"/>
            <a:ext cx="9995605" cy="6858000"/>
          </a:xfrm>
          <a:prstGeom prst="rect">
            <a:avLst/>
          </a:prstGeom>
          <a:effectLst/>
        </p:spPr>
      </p:pic>
      <p:pic>
        <p:nvPicPr>
          <p:cNvPr id="12" name="Picture 3" descr="A picture containing screen, monitor, person, electronics&#10;&#10;Description automatically generated">
            <a:extLst>
              <a:ext uri="{FF2B5EF4-FFF2-40B4-BE49-F238E27FC236}">
                <a16:creationId xmlns:a16="http://schemas.microsoft.com/office/drawing/2014/main" id="{4E5014F4-7232-4BBD-878D-9B804B971D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472" y="1948818"/>
            <a:ext cx="5810182" cy="549810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 txBox="1">
            <a:spLocks/>
          </p:cNvSpPr>
          <p:nvPr/>
        </p:nvSpPr>
        <p:spPr>
          <a:xfrm>
            <a:off x="0" y="-44244"/>
            <a:ext cx="9817240" cy="12892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8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OZE dla Ciepłownictwa – program planowany</a:t>
            </a: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Prostokąt zaokrąglony 17"/>
          <p:cNvSpPr/>
          <p:nvPr/>
        </p:nvSpPr>
        <p:spPr>
          <a:xfrm>
            <a:off x="201054" y="1366310"/>
            <a:ext cx="1558724" cy="6728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Beneficjent</a:t>
            </a:r>
            <a:r>
              <a:rPr lang="pl-PL" dirty="0"/>
              <a:t>   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201054" y="2553411"/>
            <a:ext cx="1558724" cy="49504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Budżet</a:t>
            </a:r>
            <a:r>
              <a:rPr lang="pl-PL" dirty="0"/>
              <a:t>   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201054" y="3211588"/>
            <a:ext cx="1558724" cy="672823"/>
          </a:xfrm>
          <a:prstGeom prst="roundRect">
            <a:avLst/>
          </a:prstGeom>
          <a:solidFill>
            <a:srgbClr val="56922E"/>
          </a:solidFill>
          <a:ln>
            <a:solidFill>
              <a:srgbClr val="569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Formy wsparcia</a:t>
            </a:r>
            <a:r>
              <a:rPr lang="pl-PL" dirty="0"/>
              <a:t>   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2380864" y="1340012"/>
            <a:ext cx="6349164" cy="106312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600" b="1" dirty="0"/>
              <a:t>Przedsiębiorca wytwarzający energię i/ lub ciepło </a:t>
            </a:r>
          </a:p>
          <a:p>
            <a:r>
              <a:rPr lang="pl-PL" sz="1600" b="1" dirty="0"/>
              <a:t>+ min. 70% ciepła na potrzeby publicznej sieci ciepłowniczej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2389050" y="2553411"/>
            <a:ext cx="4097178" cy="534661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2 mld zł </a:t>
            </a:r>
            <a:endParaRPr lang="pl-PL" dirty="0"/>
          </a:p>
        </p:txBody>
      </p:sp>
      <p:sp>
        <p:nvSpPr>
          <p:cNvPr id="23" name="Prostokąt zaokrąglony 22"/>
          <p:cNvSpPr/>
          <p:nvPr/>
        </p:nvSpPr>
        <p:spPr>
          <a:xfrm>
            <a:off x="2353631" y="3202719"/>
            <a:ext cx="4132597" cy="1182945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Pożyczki preferencyjne </a:t>
            </a:r>
          </a:p>
          <a:p>
            <a:pPr algn="ctr"/>
            <a:r>
              <a:rPr lang="pl-PL" b="1" dirty="0"/>
              <a:t>WIBOR 3M+50pb min. 1,5%</a:t>
            </a:r>
          </a:p>
          <a:p>
            <a:pPr algn="ctr"/>
            <a:r>
              <a:rPr lang="pl-PL" b="1" dirty="0"/>
              <a:t>(od 1 do 100 mln zł/ 15 lat; 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do 70 % kosztów kwalifikowanych</a:t>
            </a:r>
            <a:r>
              <a:rPr lang="pl-PL" b="1" dirty="0"/>
              <a:t>)</a:t>
            </a:r>
            <a:endParaRPr lang="pl-PL" dirty="0"/>
          </a:p>
        </p:txBody>
      </p:sp>
      <p:sp>
        <p:nvSpPr>
          <p:cNvPr id="26" name="Prostokąt zaokrąglony 25"/>
          <p:cNvSpPr/>
          <p:nvPr/>
        </p:nvSpPr>
        <p:spPr>
          <a:xfrm>
            <a:off x="2380864" y="4450830"/>
            <a:ext cx="4105364" cy="946361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Pożyczki komercyjne</a:t>
            </a:r>
          </a:p>
          <a:p>
            <a:pPr algn="ctr"/>
            <a:r>
              <a:rPr lang="pl-PL" b="1" dirty="0"/>
              <a:t>(dofinansowanie nie stanowi pomocy publicznej)</a:t>
            </a:r>
            <a:endParaRPr lang="pl-PL" dirty="0"/>
          </a:p>
        </p:txBody>
      </p:sp>
      <p:sp>
        <p:nvSpPr>
          <p:cNvPr id="32" name="Prostokąt zaokrąglony 31"/>
          <p:cNvSpPr/>
          <p:nvPr/>
        </p:nvSpPr>
        <p:spPr>
          <a:xfrm>
            <a:off x="201054" y="5607388"/>
            <a:ext cx="1558724" cy="672823"/>
          </a:xfrm>
          <a:prstGeom prst="roundRect">
            <a:avLst/>
          </a:prstGeom>
          <a:solidFill>
            <a:srgbClr val="56922E"/>
          </a:solidFill>
          <a:ln>
            <a:solidFill>
              <a:srgbClr val="569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Obszary wsparcia   </a:t>
            </a:r>
          </a:p>
        </p:txBody>
      </p:sp>
      <p:sp>
        <p:nvSpPr>
          <p:cNvPr id="39" name="Prostokąt zaokrąglony 38"/>
          <p:cNvSpPr/>
          <p:nvPr/>
        </p:nvSpPr>
        <p:spPr>
          <a:xfrm>
            <a:off x="9198768" y="1931021"/>
            <a:ext cx="2681037" cy="9476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Nabór wniosków – planowany 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</a:rPr>
              <a:t>grudzień 2023/ styczeń 2024</a:t>
            </a:r>
            <a:endParaRPr lang="pl-PL" sz="1200" b="1" dirty="0">
              <a:solidFill>
                <a:schemeClr val="tx1"/>
              </a:solidFill>
            </a:endParaRPr>
          </a:p>
          <a:p>
            <a:pPr algn="ctr"/>
            <a:r>
              <a:rPr lang="pl-PL" sz="1200" dirty="0">
                <a:solidFill>
                  <a:schemeClr val="tx1"/>
                </a:solidFill>
              </a:rPr>
              <a:t>Program realizowany do </a:t>
            </a:r>
            <a:r>
              <a:rPr lang="pl-PL" sz="1200" b="1" dirty="0">
                <a:solidFill>
                  <a:schemeClr val="tx1"/>
                </a:solidFill>
              </a:rPr>
              <a:t>2030 r.</a:t>
            </a:r>
            <a:r>
              <a:rPr lang="pl-PL" sz="1200" dirty="0">
                <a:solidFill>
                  <a:schemeClr val="tx1"/>
                </a:solidFill>
              </a:rPr>
              <a:t>, podpisywanie umów do </a:t>
            </a:r>
            <a:r>
              <a:rPr lang="pl-PL" sz="1200" b="1" dirty="0">
                <a:solidFill>
                  <a:schemeClr val="tx1"/>
                </a:solidFill>
              </a:rPr>
              <a:t>2028 r.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33" y="1429072"/>
            <a:ext cx="3221769" cy="493248"/>
          </a:xfrm>
          <a:prstGeom prst="rect">
            <a:avLst/>
          </a:prstGeom>
        </p:spPr>
      </p:pic>
      <p:sp>
        <p:nvSpPr>
          <p:cNvPr id="40" name="Prostokąt zaokrąglony 39"/>
          <p:cNvSpPr/>
          <p:nvPr/>
        </p:nvSpPr>
        <p:spPr>
          <a:xfrm>
            <a:off x="6575700" y="3211589"/>
            <a:ext cx="2154327" cy="1174076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Dotacja do 50 % kk</a:t>
            </a:r>
          </a:p>
          <a:p>
            <a:pPr algn="ctr"/>
            <a:r>
              <a:rPr lang="pl-PL" b="1" dirty="0"/>
              <a:t>od 1 mln zł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68" y="5531320"/>
            <a:ext cx="783377" cy="8954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80" y="5892630"/>
            <a:ext cx="1133633" cy="895475"/>
          </a:xfrm>
          <a:prstGeom prst="rect">
            <a:avLst/>
          </a:prstGeom>
        </p:spPr>
      </p:pic>
      <p:sp>
        <p:nvSpPr>
          <p:cNvPr id="44" name="Prostokąt zaokrąglony 43"/>
          <p:cNvSpPr/>
          <p:nvPr/>
        </p:nvSpPr>
        <p:spPr>
          <a:xfrm>
            <a:off x="3801684" y="5445032"/>
            <a:ext cx="1545568" cy="1359300"/>
          </a:xfrm>
          <a:prstGeom prst="roundRect">
            <a:avLst/>
          </a:prstGeom>
          <a:noFill/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pl-PL" dirty="0"/>
          </a:p>
        </p:txBody>
      </p:sp>
      <p:sp>
        <p:nvSpPr>
          <p:cNvPr id="49" name="pole tekstowe 48"/>
          <p:cNvSpPr txBox="1"/>
          <p:nvPr/>
        </p:nvSpPr>
        <p:spPr>
          <a:xfrm>
            <a:off x="3999590" y="6513083"/>
            <a:ext cx="1577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OZE bez </a:t>
            </a:r>
            <a:r>
              <a:rPr lang="pl-PL" sz="1050" dirty="0">
                <a:solidFill>
                  <a:schemeClr val="accent6"/>
                </a:solidFill>
              </a:rPr>
              <a:t>biomasy</a:t>
            </a:r>
          </a:p>
        </p:txBody>
      </p:sp>
      <p:sp>
        <p:nvSpPr>
          <p:cNvPr id="51" name="Wygięta strzałka 50"/>
          <p:cNvSpPr/>
          <p:nvPr/>
        </p:nvSpPr>
        <p:spPr>
          <a:xfrm rot="16200000" flipH="1">
            <a:off x="3025744" y="5629130"/>
            <a:ext cx="455653" cy="598513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2112687" y="6649370"/>
            <a:ext cx="1340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min. 2 MW</a:t>
            </a:r>
          </a:p>
        </p:txBody>
      </p:sp>
    </p:spTree>
    <p:extLst>
      <p:ext uri="{BB962C8B-B14F-4D97-AF65-F5344CB8AC3E}">
        <p14:creationId xmlns:p14="http://schemas.microsoft.com/office/powerpoint/2010/main" val="398595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rostokąt: zaokrąglone rogi 67">
            <a:extLst>
              <a:ext uri="{FF2B5EF4-FFF2-40B4-BE49-F238E27FC236}">
                <a16:creationId xmlns:a16="http://schemas.microsoft.com/office/drawing/2014/main" id="{E2FB0A4F-FB68-C48D-CE87-2AFAE5326A0D}"/>
              </a:ext>
            </a:extLst>
          </p:cNvPr>
          <p:cNvSpPr/>
          <p:nvPr/>
        </p:nvSpPr>
        <p:spPr>
          <a:xfrm>
            <a:off x="109061" y="1210585"/>
            <a:ext cx="11967801" cy="558813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143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198783"/>
            <a:ext cx="8467602" cy="100439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Podsumowanie programów ciepłowniczych w ramach FM- źródła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Prostokąt: zaokrąglone rogi 44">
            <a:extLst>
              <a:ext uri="{FF2B5EF4-FFF2-40B4-BE49-F238E27FC236}">
                <a16:creationId xmlns:a16="http://schemas.microsoft.com/office/drawing/2014/main" id="{0CFEF453-1761-9812-88C5-659C83313471}"/>
              </a:ext>
            </a:extLst>
          </p:cNvPr>
          <p:cNvSpPr/>
          <p:nvPr/>
        </p:nvSpPr>
        <p:spPr>
          <a:xfrm>
            <a:off x="175671" y="1868242"/>
            <a:ext cx="2859740" cy="28331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3" name="Schemat blokowy: przygotowanie 72">
            <a:extLst>
              <a:ext uri="{FF2B5EF4-FFF2-40B4-BE49-F238E27FC236}">
                <a16:creationId xmlns:a16="http://schemas.microsoft.com/office/drawing/2014/main" id="{6F4FEAB1-08A5-5D96-C3ED-7B1AE2BD1FCD}"/>
              </a:ext>
            </a:extLst>
          </p:cNvPr>
          <p:cNvSpPr/>
          <p:nvPr/>
        </p:nvSpPr>
        <p:spPr>
          <a:xfrm>
            <a:off x="175670" y="1896467"/>
            <a:ext cx="2710405" cy="666477"/>
          </a:xfrm>
          <a:prstGeom prst="flowChartPreparation">
            <a:avLst/>
          </a:prstGeom>
          <a:solidFill>
            <a:srgbClr val="1D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Kogeneracja dla Ciepłownictwa. Część 1 </a:t>
            </a:r>
            <a:endParaRPr lang="pl-PL" sz="1400" dirty="0"/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60C401FB-85D3-EAB1-E59E-DC61CF83289D}"/>
              </a:ext>
            </a:extLst>
          </p:cNvPr>
          <p:cNvSpPr txBox="1"/>
          <p:nvPr/>
        </p:nvSpPr>
        <p:spPr>
          <a:xfrm>
            <a:off x="1037739" y="3236677"/>
            <a:ext cx="1400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min. 10 MW</a:t>
            </a:r>
          </a:p>
        </p:txBody>
      </p:sp>
      <p:pic>
        <p:nvPicPr>
          <p:cNvPr id="50" name="Obraz 49">
            <a:extLst>
              <a:ext uri="{FF2B5EF4-FFF2-40B4-BE49-F238E27FC236}">
                <a16:creationId xmlns:a16="http://schemas.microsoft.com/office/drawing/2014/main" id="{26517568-85F4-72D9-06F8-FF926D93F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48" y="3624819"/>
            <a:ext cx="547349" cy="544071"/>
          </a:xfrm>
          <a:prstGeom prst="rect">
            <a:avLst/>
          </a:prstGeom>
        </p:spPr>
      </p:pic>
      <p:pic>
        <p:nvPicPr>
          <p:cNvPr id="51" name="Obraz 50">
            <a:extLst>
              <a:ext uri="{FF2B5EF4-FFF2-40B4-BE49-F238E27FC236}">
                <a16:creationId xmlns:a16="http://schemas.microsoft.com/office/drawing/2014/main" id="{1B8C6276-257E-F2C9-B351-05BC81ABB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4" y="3668953"/>
            <a:ext cx="701170" cy="522036"/>
          </a:xfrm>
          <a:prstGeom prst="rect">
            <a:avLst/>
          </a:prstGeom>
        </p:spPr>
      </p:pic>
      <p:pic>
        <p:nvPicPr>
          <p:cNvPr id="52" name="Obraz 51">
            <a:extLst>
              <a:ext uri="{FF2B5EF4-FFF2-40B4-BE49-F238E27FC236}">
                <a16:creationId xmlns:a16="http://schemas.microsoft.com/office/drawing/2014/main" id="{BEA82482-41BB-E7B3-EBDC-91E10EB231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1" y="3639886"/>
            <a:ext cx="379552" cy="596439"/>
          </a:xfrm>
          <a:prstGeom prst="rect">
            <a:avLst/>
          </a:prstGeom>
        </p:spPr>
      </p:pic>
      <p:pic>
        <p:nvPicPr>
          <p:cNvPr id="53" name="Obraz 52">
            <a:extLst>
              <a:ext uri="{FF2B5EF4-FFF2-40B4-BE49-F238E27FC236}">
                <a16:creationId xmlns:a16="http://schemas.microsoft.com/office/drawing/2014/main" id="{A5D58E6E-744F-5847-0B60-3EDAE0134F5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459" y="3564145"/>
            <a:ext cx="630710" cy="654320"/>
          </a:xfrm>
          <a:prstGeom prst="rect">
            <a:avLst/>
          </a:prstGeom>
        </p:spPr>
      </p:pic>
      <p:sp>
        <p:nvSpPr>
          <p:cNvPr id="54" name="pole tekstowe 53">
            <a:extLst>
              <a:ext uri="{FF2B5EF4-FFF2-40B4-BE49-F238E27FC236}">
                <a16:creationId xmlns:a16="http://schemas.microsoft.com/office/drawing/2014/main" id="{2018111A-E17C-5FD2-4A2B-29CD1CB627E7}"/>
              </a:ext>
            </a:extLst>
          </p:cNvPr>
          <p:cNvSpPr txBox="1"/>
          <p:nvPr/>
        </p:nvSpPr>
        <p:spPr>
          <a:xfrm>
            <a:off x="2125650" y="4264840"/>
            <a:ext cx="11375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Ciepło odpadowe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B5F663DE-9BCD-CAA8-68B5-4DCBC09DD5C8}"/>
              </a:ext>
            </a:extLst>
          </p:cNvPr>
          <p:cNvSpPr txBox="1"/>
          <p:nvPr/>
        </p:nvSpPr>
        <p:spPr>
          <a:xfrm>
            <a:off x="1453765" y="4297136"/>
            <a:ext cx="8348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Wodór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76D3A742-09A7-10A0-E858-AB96BFE683F5}"/>
              </a:ext>
            </a:extLst>
          </p:cNvPr>
          <p:cNvSpPr txBox="1"/>
          <p:nvPr/>
        </p:nvSpPr>
        <p:spPr>
          <a:xfrm>
            <a:off x="771936" y="4302132"/>
            <a:ext cx="6722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OZE</a:t>
            </a: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6971C438-EC9E-752F-D056-8FCC0AB7FA49}"/>
              </a:ext>
            </a:extLst>
          </p:cNvPr>
          <p:cNvSpPr txBox="1"/>
          <p:nvPr/>
        </p:nvSpPr>
        <p:spPr>
          <a:xfrm>
            <a:off x="260584" y="4297147"/>
            <a:ext cx="5772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Gaz</a:t>
            </a:r>
          </a:p>
        </p:txBody>
      </p:sp>
      <p:sp>
        <p:nvSpPr>
          <p:cNvPr id="58" name="Prostokąt: zaokrąglone rogi 57">
            <a:extLst>
              <a:ext uri="{FF2B5EF4-FFF2-40B4-BE49-F238E27FC236}">
                <a16:creationId xmlns:a16="http://schemas.microsoft.com/office/drawing/2014/main" id="{3D574F5F-2C03-F3C1-1D0A-39A6F58EDCE4}"/>
              </a:ext>
            </a:extLst>
          </p:cNvPr>
          <p:cNvSpPr/>
          <p:nvPr/>
        </p:nvSpPr>
        <p:spPr>
          <a:xfrm>
            <a:off x="281880" y="5924677"/>
            <a:ext cx="11705925" cy="3589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/>
              <a:t>min. 70% ciepła na potrzeby publicznej sieci ciepłowniczej </a:t>
            </a:r>
          </a:p>
        </p:txBody>
      </p:sp>
      <p:pic>
        <p:nvPicPr>
          <p:cNvPr id="69" name="Obraz 68">
            <a:extLst>
              <a:ext uri="{FF2B5EF4-FFF2-40B4-BE49-F238E27FC236}">
                <a16:creationId xmlns:a16="http://schemas.microsoft.com/office/drawing/2014/main" id="{7C8DDB09-E137-EC38-F9DB-F9904E1EAB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85" y="1243247"/>
            <a:ext cx="3221769" cy="493248"/>
          </a:xfrm>
          <a:prstGeom prst="rect">
            <a:avLst/>
          </a:prstGeom>
        </p:spPr>
      </p:pic>
      <p:sp>
        <p:nvSpPr>
          <p:cNvPr id="70" name="Prostokąt: zaokrąglone rogi 44">
            <a:extLst>
              <a:ext uri="{FF2B5EF4-FFF2-40B4-BE49-F238E27FC236}">
                <a16:creationId xmlns:a16="http://schemas.microsoft.com/office/drawing/2014/main" id="{0CFEF453-1761-9812-88C5-659C83313471}"/>
              </a:ext>
            </a:extLst>
          </p:cNvPr>
          <p:cNvSpPr/>
          <p:nvPr/>
        </p:nvSpPr>
        <p:spPr>
          <a:xfrm>
            <a:off x="3141081" y="1899842"/>
            <a:ext cx="2883870" cy="27722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Kogeneracja dla Ciepłownictwa. Cz. 1 </a:t>
            </a:r>
          </a:p>
        </p:txBody>
      </p:sp>
      <p:pic>
        <p:nvPicPr>
          <p:cNvPr id="76" name="Obraz 75">
            <a:extLst>
              <a:ext uri="{FF2B5EF4-FFF2-40B4-BE49-F238E27FC236}">
                <a16:creationId xmlns:a16="http://schemas.microsoft.com/office/drawing/2014/main" id="{8A3330C7-120E-3746-AADA-95837EF6FF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04" y="2682650"/>
            <a:ext cx="830038" cy="655660"/>
          </a:xfrm>
          <a:prstGeom prst="rect">
            <a:avLst/>
          </a:prstGeom>
        </p:spPr>
      </p:pic>
      <p:pic>
        <p:nvPicPr>
          <p:cNvPr id="77" name="Obraz 76">
            <a:extLst>
              <a:ext uri="{FF2B5EF4-FFF2-40B4-BE49-F238E27FC236}">
                <a16:creationId xmlns:a16="http://schemas.microsoft.com/office/drawing/2014/main" id="{8A3330C7-120E-3746-AADA-95837EF6FF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28" y="2623971"/>
            <a:ext cx="830038" cy="655660"/>
          </a:xfrm>
          <a:prstGeom prst="rect">
            <a:avLst/>
          </a:prstGeom>
        </p:spPr>
      </p:pic>
      <p:sp>
        <p:nvSpPr>
          <p:cNvPr id="78" name="Prostokąt: zaokrąglone rogi 44">
            <a:extLst>
              <a:ext uri="{FF2B5EF4-FFF2-40B4-BE49-F238E27FC236}">
                <a16:creationId xmlns:a16="http://schemas.microsoft.com/office/drawing/2014/main" id="{0CFEF453-1761-9812-88C5-659C83313471}"/>
              </a:ext>
            </a:extLst>
          </p:cNvPr>
          <p:cNvSpPr/>
          <p:nvPr/>
        </p:nvSpPr>
        <p:spPr>
          <a:xfrm>
            <a:off x="6150598" y="1877364"/>
            <a:ext cx="2968181" cy="28331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0" name="Schemat blokowy: przygotowanie 79">
            <a:extLst>
              <a:ext uri="{FF2B5EF4-FFF2-40B4-BE49-F238E27FC236}">
                <a16:creationId xmlns:a16="http://schemas.microsoft.com/office/drawing/2014/main" id="{6F4FEAB1-08A5-5D96-C3ED-7B1AE2BD1FCD}"/>
              </a:ext>
            </a:extLst>
          </p:cNvPr>
          <p:cNvSpPr/>
          <p:nvPr/>
        </p:nvSpPr>
        <p:spPr>
          <a:xfrm>
            <a:off x="3141081" y="1933600"/>
            <a:ext cx="2883869" cy="621113"/>
          </a:xfrm>
          <a:prstGeom prst="flowChartPreparation">
            <a:avLst/>
          </a:prstGeom>
          <a:solidFill>
            <a:srgbClr val="1D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Kogeneracja dla Ciepłownictwa. 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Część 2</a:t>
            </a:r>
          </a:p>
        </p:txBody>
      </p:sp>
      <p:sp>
        <p:nvSpPr>
          <p:cNvPr id="81" name="Schemat blokowy: przygotowanie 80">
            <a:extLst>
              <a:ext uri="{FF2B5EF4-FFF2-40B4-BE49-F238E27FC236}">
                <a16:creationId xmlns:a16="http://schemas.microsoft.com/office/drawing/2014/main" id="{6F4FEAB1-08A5-5D96-C3ED-7B1AE2BD1FCD}"/>
              </a:ext>
            </a:extLst>
          </p:cNvPr>
          <p:cNvSpPr/>
          <p:nvPr/>
        </p:nvSpPr>
        <p:spPr>
          <a:xfrm>
            <a:off x="6220531" y="1893374"/>
            <a:ext cx="2707081" cy="666477"/>
          </a:xfrm>
          <a:prstGeom prst="flowChartPreparation">
            <a:avLst/>
          </a:prstGeom>
          <a:solidFill>
            <a:srgbClr val="1D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bg1"/>
                </a:solidFill>
              </a:rPr>
              <a:t>Kogeneracja Powiatowa</a:t>
            </a:r>
          </a:p>
        </p:txBody>
      </p:sp>
      <p:sp>
        <p:nvSpPr>
          <p:cNvPr id="82" name="pole tekstowe 81">
            <a:extLst>
              <a:ext uri="{FF2B5EF4-FFF2-40B4-BE49-F238E27FC236}">
                <a16:creationId xmlns:a16="http://schemas.microsoft.com/office/drawing/2014/main" id="{60C401FB-85D3-EAB1-E59E-DC61CF83289D}"/>
              </a:ext>
            </a:extLst>
          </p:cNvPr>
          <p:cNvSpPr txBox="1"/>
          <p:nvPr/>
        </p:nvSpPr>
        <p:spPr>
          <a:xfrm>
            <a:off x="4103310" y="3284191"/>
            <a:ext cx="1400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min. 1 MW</a:t>
            </a:r>
          </a:p>
        </p:txBody>
      </p:sp>
      <p:pic>
        <p:nvPicPr>
          <p:cNvPr id="83" name="Obraz 82">
            <a:extLst>
              <a:ext uri="{FF2B5EF4-FFF2-40B4-BE49-F238E27FC236}">
                <a16:creationId xmlns:a16="http://schemas.microsoft.com/office/drawing/2014/main" id="{BEA82482-41BB-E7B3-EBDC-91E10EB231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00" y="3603854"/>
            <a:ext cx="379552" cy="596439"/>
          </a:xfrm>
          <a:prstGeom prst="rect">
            <a:avLst/>
          </a:prstGeom>
        </p:spPr>
      </p:pic>
      <p:pic>
        <p:nvPicPr>
          <p:cNvPr id="84" name="Obraz 83">
            <a:extLst>
              <a:ext uri="{FF2B5EF4-FFF2-40B4-BE49-F238E27FC236}">
                <a16:creationId xmlns:a16="http://schemas.microsoft.com/office/drawing/2014/main" id="{BEA82482-41BB-E7B3-EBDC-91E10EB231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15" y="3626564"/>
            <a:ext cx="379552" cy="596439"/>
          </a:xfrm>
          <a:prstGeom prst="rect">
            <a:avLst/>
          </a:prstGeom>
        </p:spPr>
      </p:pic>
      <p:pic>
        <p:nvPicPr>
          <p:cNvPr id="86" name="Obraz 85">
            <a:extLst>
              <a:ext uri="{FF2B5EF4-FFF2-40B4-BE49-F238E27FC236}">
                <a16:creationId xmlns:a16="http://schemas.microsoft.com/office/drawing/2014/main" id="{1B8C6276-257E-F2C9-B351-05BC81ABB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74" y="3663413"/>
            <a:ext cx="701170" cy="549250"/>
          </a:xfrm>
          <a:prstGeom prst="rect">
            <a:avLst/>
          </a:prstGeom>
        </p:spPr>
      </p:pic>
      <p:pic>
        <p:nvPicPr>
          <p:cNvPr id="87" name="Obraz 86">
            <a:extLst>
              <a:ext uri="{FF2B5EF4-FFF2-40B4-BE49-F238E27FC236}">
                <a16:creationId xmlns:a16="http://schemas.microsoft.com/office/drawing/2014/main" id="{1B8C6276-257E-F2C9-B351-05BC81ABB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84" y="3664809"/>
            <a:ext cx="701170" cy="549250"/>
          </a:xfrm>
          <a:prstGeom prst="rect">
            <a:avLst/>
          </a:prstGeom>
        </p:spPr>
      </p:pic>
      <p:pic>
        <p:nvPicPr>
          <p:cNvPr id="88" name="Obraz 87">
            <a:extLst>
              <a:ext uri="{FF2B5EF4-FFF2-40B4-BE49-F238E27FC236}">
                <a16:creationId xmlns:a16="http://schemas.microsoft.com/office/drawing/2014/main" id="{26517568-85F4-72D9-06F8-FF926D93F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62" y="3653508"/>
            <a:ext cx="547349" cy="544071"/>
          </a:xfrm>
          <a:prstGeom prst="rect">
            <a:avLst/>
          </a:prstGeom>
        </p:spPr>
      </p:pic>
      <p:pic>
        <p:nvPicPr>
          <p:cNvPr id="89" name="Obraz 88">
            <a:extLst>
              <a:ext uri="{FF2B5EF4-FFF2-40B4-BE49-F238E27FC236}">
                <a16:creationId xmlns:a16="http://schemas.microsoft.com/office/drawing/2014/main" id="{26517568-85F4-72D9-06F8-FF926D93F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0" y="3696750"/>
            <a:ext cx="547349" cy="544071"/>
          </a:xfrm>
          <a:prstGeom prst="rect">
            <a:avLst/>
          </a:prstGeom>
        </p:spPr>
      </p:pic>
      <p:pic>
        <p:nvPicPr>
          <p:cNvPr id="90" name="Obraz 89">
            <a:extLst>
              <a:ext uri="{FF2B5EF4-FFF2-40B4-BE49-F238E27FC236}">
                <a16:creationId xmlns:a16="http://schemas.microsoft.com/office/drawing/2014/main" id="{A5D58E6E-744F-5847-0B60-3EDAE0134F5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077" y="3576981"/>
            <a:ext cx="630710" cy="654320"/>
          </a:xfrm>
          <a:prstGeom prst="rect">
            <a:avLst/>
          </a:prstGeom>
        </p:spPr>
      </p:pic>
      <p:pic>
        <p:nvPicPr>
          <p:cNvPr id="91" name="Obraz 90">
            <a:extLst>
              <a:ext uri="{FF2B5EF4-FFF2-40B4-BE49-F238E27FC236}">
                <a16:creationId xmlns:a16="http://schemas.microsoft.com/office/drawing/2014/main" id="{A5D58E6E-744F-5847-0B60-3EDAE0134F5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944" y="3628191"/>
            <a:ext cx="630710" cy="654320"/>
          </a:xfrm>
          <a:prstGeom prst="rect">
            <a:avLst/>
          </a:prstGeom>
        </p:spPr>
      </p:pic>
      <p:pic>
        <p:nvPicPr>
          <p:cNvPr id="92" name="Obraz 91">
            <a:extLst>
              <a:ext uri="{FF2B5EF4-FFF2-40B4-BE49-F238E27FC236}">
                <a16:creationId xmlns:a16="http://schemas.microsoft.com/office/drawing/2014/main" id="{8A3330C7-120E-3746-AADA-95837EF6FF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41" y="2666239"/>
            <a:ext cx="830038" cy="655660"/>
          </a:xfrm>
          <a:prstGeom prst="rect">
            <a:avLst/>
          </a:prstGeom>
        </p:spPr>
      </p:pic>
      <p:sp>
        <p:nvSpPr>
          <p:cNvPr id="93" name="pole tekstowe 92">
            <a:extLst>
              <a:ext uri="{FF2B5EF4-FFF2-40B4-BE49-F238E27FC236}">
                <a16:creationId xmlns:a16="http://schemas.microsoft.com/office/drawing/2014/main" id="{60C401FB-85D3-EAB1-E59E-DC61CF83289D}"/>
              </a:ext>
            </a:extLst>
          </p:cNvPr>
          <p:cNvSpPr txBox="1"/>
          <p:nvPr/>
        </p:nvSpPr>
        <p:spPr>
          <a:xfrm>
            <a:off x="7071491" y="3302567"/>
            <a:ext cx="1400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min. 1 MW</a:t>
            </a:r>
          </a:p>
        </p:txBody>
      </p:sp>
      <p:sp>
        <p:nvSpPr>
          <p:cNvPr id="96" name="pole tekstowe 95">
            <a:extLst>
              <a:ext uri="{FF2B5EF4-FFF2-40B4-BE49-F238E27FC236}">
                <a16:creationId xmlns:a16="http://schemas.microsoft.com/office/drawing/2014/main" id="{6971C438-EC9E-752F-D056-8FCC0AB7FA49}"/>
              </a:ext>
            </a:extLst>
          </p:cNvPr>
          <p:cNvSpPr txBox="1"/>
          <p:nvPr/>
        </p:nvSpPr>
        <p:spPr>
          <a:xfrm>
            <a:off x="6338138" y="4289768"/>
            <a:ext cx="5772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Gaz</a:t>
            </a:r>
          </a:p>
        </p:txBody>
      </p:sp>
      <p:sp>
        <p:nvSpPr>
          <p:cNvPr id="97" name="pole tekstowe 96">
            <a:extLst>
              <a:ext uri="{FF2B5EF4-FFF2-40B4-BE49-F238E27FC236}">
                <a16:creationId xmlns:a16="http://schemas.microsoft.com/office/drawing/2014/main" id="{6971C438-EC9E-752F-D056-8FCC0AB7FA49}"/>
              </a:ext>
            </a:extLst>
          </p:cNvPr>
          <p:cNvSpPr txBox="1"/>
          <p:nvPr/>
        </p:nvSpPr>
        <p:spPr>
          <a:xfrm>
            <a:off x="3235315" y="4327527"/>
            <a:ext cx="5772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Gaz</a:t>
            </a:r>
          </a:p>
        </p:txBody>
      </p:sp>
      <p:sp>
        <p:nvSpPr>
          <p:cNvPr id="98" name="pole tekstowe 97">
            <a:extLst>
              <a:ext uri="{FF2B5EF4-FFF2-40B4-BE49-F238E27FC236}">
                <a16:creationId xmlns:a16="http://schemas.microsoft.com/office/drawing/2014/main" id="{76D3A742-09A7-10A0-E858-AB96BFE683F5}"/>
              </a:ext>
            </a:extLst>
          </p:cNvPr>
          <p:cNvSpPr txBox="1"/>
          <p:nvPr/>
        </p:nvSpPr>
        <p:spPr>
          <a:xfrm>
            <a:off x="7006973" y="4289440"/>
            <a:ext cx="6722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OZE</a:t>
            </a:r>
          </a:p>
        </p:txBody>
      </p:sp>
      <p:sp>
        <p:nvSpPr>
          <p:cNvPr id="99" name="pole tekstowe 98">
            <a:extLst>
              <a:ext uri="{FF2B5EF4-FFF2-40B4-BE49-F238E27FC236}">
                <a16:creationId xmlns:a16="http://schemas.microsoft.com/office/drawing/2014/main" id="{76D3A742-09A7-10A0-E858-AB96BFE683F5}"/>
              </a:ext>
            </a:extLst>
          </p:cNvPr>
          <p:cNvSpPr txBox="1"/>
          <p:nvPr/>
        </p:nvSpPr>
        <p:spPr>
          <a:xfrm>
            <a:off x="3836919" y="4341996"/>
            <a:ext cx="6279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OZE</a:t>
            </a:r>
          </a:p>
        </p:txBody>
      </p:sp>
      <p:sp>
        <p:nvSpPr>
          <p:cNvPr id="100" name="pole tekstowe 99">
            <a:extLst>
              <a:ext uri="{FF2B5EF4-FFF2-40B4-BE49-F238E27FC236}">
                <a16:creationId xmlns:a16="http://schemas.microsoft.com/office/drawing/2014/main" id="{B5F663DE-9BCD-CAA8-68B5-4DCBC09DD5C8}"/>
              </a:ext>
            </a:extLst>
          </p:cNvPr>
          <p:cNvSpPr txBox="1"/>
          <p:nvPr/>
        </p:nvSpPr>
        <p:spPr>
          <a:xfrm>
            <a:off x="4425543" y="4329743"/>
            <a:ext cx="8348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Wodór</a:t>
            </a:r>
          </a:p>
        </p:txBody>
      </p:sp>
      <p:sp>
        <p:nvSpPr>
          <p:cNvPr id="101" name="pole tekstowe 100">
            <a:extLst>
              <a:ext uri="{FF2B5EF4-FFF2-40B4-BE49-F238E27FC236}">
                <a16:creationId xmlns:a16="http://schemas.microsoft.com/office/drawing/2014/main" id="{B5F663DE-9BCD-CAA8-68B5-4DCBC09DD5C8}"/>
              </a:ext>
            </a:extLst>
          </p:cNvPr>
          <p:cNvSpPr txBox="1"/>
          <p:nvPr/>
        </p:nvSpPr>
        <p:spPr>
          <a:xfrm>
            <a:off x="7655220" y="4273369"/>
            <a:ext cx="8348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Wodór</a:t>
            </a:r>
          </a:p>
        </p:txBody>
      </p:sp>
      <p:sp>
        <p:nvSpPr>
          <p:cNvPr id="102" name="pole tekstowe 101">
            <a:extLst>
              <a:ext uri="{FF2B5EF4-FFF2-40B4-BE49-F238E27FC236}">
                <a16:creationId xmlns:a16="http://schemas.microsoft.com/office/drawing/2014/main" id="{2018111A-E17C-5FD2-4A2B-29CD1CB627E7}"/>
              </a:ext>
            </a:extLst>
          </p:cNvPr>
          <p:cNvSpPr txBox="1"/>
          <p:nvPr/>
        </p:nvSpPr>
        <p:spPr>
          <a:xfrm>
            <a:off x="8216285" y="4249939"/>
            <a:ext cx="11375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Ciepło odpadowe</a:t>
            </a:r>
          </a:p>
        </p:txBody>
      </p:sp>
      <p:sp>
        <p:nvSpPr>
          <p:cNvPr id="103" name="pole tekstowe 102">
            <a:extLst>
              <a:ext uri="{FF2B5EF4-FFF2-40B4-BE49-F238E27FC236}">
                <a16:creationId xmlns:a16="http://schemas.microsoft.com/office/drawing/2014/main" id="{2018111A-E17C-5FD2-4A2B-29CD1CB627E7}"/>
              </a:ext>
            </a:extLst>
          </p:cNvPr>
          <p:cNvSpPr txBox="1"/>
          <p:nvPr/>
        </p:nvSpPr>
        <p:spPr>
          <a:xfrm>
            <a:off x="5159230" y="4248165"/>
            <a:ext cx="11375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Ciepło odpadowe</a:t>
            </a:r>
          </a:p>
        </p:txBody>
      </p:sp>
      <p:sp>
        <p:nvSpPr>
          <p:cNvPr id="105" name="Prostokąt: zaokrąglone rogi 57">
            <a:extLst>
              <a:ext uri="{FF2B5EF4-FFF2-40B4-BE49-F238E27FC236}">
                <a16:creationId xmlns:a16="http://schemas.microsoft.com/office/drawing/2014/main" id="{3D574F5F-2C03-F3C1-1D0A-39A6F58EDCE4}"/>
              </a:ext>
            </a:extLst>
          </p:cNvPr>
          <p:cNvSpPr/>
          <p:nvPr/>
        </p:nvSpPr>
        <p:spPr>
          <a:xfrm>
            <a:off x="265793" y="5406246"/>
            <a:ext cx="5759158" cy="336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/>
              <a:t>moc zamówiona min. 50 MW</a:t>
            </a:r>
          </a:p>
        </p:txBody>
      </p:sp>
      <p:sp>
        <p:nvSpPr>
          <p:cNvPr id="106" name="Prostokąt: zaokrąglone rogi 57">
            <a:extLst>
              <a:ext uri="{FF2B5EF4-FFF2-40B4-BE49-F238E27FC236}">
                <a16:creationId xmlns:a16="http://schemas.microsoft.com/office/drawing/2014/main" id="{3D574F5F-2C03-F3C1-1D0A-39A6F58EDCE4}"/>
              </a:ext>
            </a:extLst>
          </p:cNvPr>
          <p:cNvSpPr/>
          <p:nvPr/>
        </p:nvSpPr>
        <p:spPr>
          <a:xfrm>
            <a:off x="6198817" y="5423545"/>
            <a:ext cx="2912806" cy="3203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/>
              <a:t>moc zamówiona poniżej 50 MW</a:t>
            </a:r>
          </a:p>
        </p:txBody>
      </p:sp>
      <p:sp>
        <p:nvSpPr>
          <p:cNvPr id="107" name="Prostokąt: zaokrąglone rogi 57">
            <a:extLst>
              <a:ext uri="{FF2B5EF4-FFF2-40B4-BE49-F238E27FC236}">
                <a16:creationId xmlns:a16="http://schemas.microsoft.com/office/drawing/2014/main" id="{3D574F5F-2C03-F3C1-1D0A-39A6F58EDCE4}"/>
              </a:ext>
            </a:extLst>
          </p:cNvPr>
          <p:cNvSpPr/>
          <p:nvPr/>
        </p:nvSpPr>
        <p:spPr>
          <a:xfrm>
            <a:off x="265792" y="4893419"/>
            <a:ext cx="2769619" cy="351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/>
              <a:t>moc zainstalowana min. 50 MW</a:t>
            </a:r>
          </a:p>
        </p:txBody>
      </p:sp>
      <p:sp>
        <p:nvSpPr>
          <p:cNvPr id="108" name="Prostokąt: zaokrąglone rogi 44">
            <a:extLst>
              <a:ext uri="{FF2B5EF4-FFF2-40B4-BE49-F238E27FC236}">
                <a16:creationId xmlns:a16="http://schemas.microsoft.com/office/drawing/2014/main" id="{0CFEF453-1761-9812-88C5-659C83313471}"/>
              </a:ext>
            </a:extLst>
          </p:cNvPr>
          <p:cNvSpPr/>
          <p:nvPr/>
        </p:nvSpPr>
        <p:spPr>
          <a:xfrm>
            <a:off x="9225890" y="1886014"/>
            <a:ext cx="2780240" cy="28331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9" name="Schemat blokowy: przygotowanie 108">
            <a:extLst>
              <a:ext uri="{FF2B5EF4-FFF2-40B4-BE49-F238E27FC236}">
                <a16:creationId xmlns:a16="http://schemas.microsoft.com/office/drawing/2014/main" id="{6F4FEAB1-08A5-5D96-C3ED-7B1AE2BD1FCD}"/>
              </a:ext>
            </a:extLst>
          </p:cNvPr>
          <p:cNvSpPr/>
          <p:nvPr/>
        </p:nvSpPr>
        <p:spPr>
          <a:xfrm>
            <a:off x="9295822" y="1902024"/>
            <a:ext cx="2691983" cy="666477"/>
          </a:xfrm>
          <a:prstGeom prst="flowChartPreparation">
            <a:avLst/>
          </a:prstGeom>
          <a:solidFill>
            <a:srgbClr val="1D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bg1"/>
                </a:solidFill>
              </a:rPr>
              <a:t>OZE dla Ciepłownictwa</a:t>
            </a:r>
          </a:p>
        </p:txBody>
      </p:sp>
      <p:pic>
        <p:nvPicPr>
          <p:cNvPr id="128" name="Obraz 127">
            <a:extLst>
              <a:ext uri="{FF2B5EF4-FFF2-40B4-BE49-F238E27FC236}">
                <a16:creationId xmlns:a16="http://schemas.microsoft.com/office/drawing/2014/main" id="{998559D1-B3EE-8E87-2336-5E11B9E09ED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673" y="2546857"/>
            <a:ext cx="861943" cy="894209"/>
          </a:xfrm>
          <a:prstGeom prst="rect">
            <a:avLst/>
          </a:prstGeom>
        </p:spPr>
      </p:pic>
      <p:sp>
        <p:nvSpPr>
          <p:cNvPr id="129" name="pole tekstowe 128">
            <a:extLst>
              <a:ext uri="{FF2B5EF4-FFF2-40B4-BE49-F238E27FC236}">
                <a16:creationId xmlns:a16="http://schemas.microsoft.com/office/drawing/2014/main" id="{60C401FB-85D3-EAB1-E59E-DC61CF83289D}"/>
              </a:ext>
            </a:extLst>
          </p:cNvPr>
          <p:cNvSpPr txBox="1"/>
          <p:nvPr/>
        </p:nvSpPr>
        <p:spPr>
          <a:xfrm>
            <a:off x="10249673" y="3356275"/>
            <a:ext cx="104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min. 2 MW</a:t>
            </a:r>
          </a:p>
        </p:txBody>
      </p:sp>
      <p:sp>
        <p:nvSpPr>
          <p:cNvPr id="130" name="pole tekstowe 129">
            <a:extLst>
              <a:ext uri="{FF2B5EF4-FFF2-40B4-BE49-F238E27FC236}">
                <a16:creationId xmlns:a16="http://schemas.microsoft.com/office/drawing/2014/main" id="{60C401FB-85D3-EAB1-E59E-DC61CF83289D}"/>
              </a:ext>
            </a:extLst>
          </p:cNvPr>
          <p:cNvSpPr txBox="1"/>
          <p:nvPr/>
        </p:nvSpPr>
        <p:spPr>
          <a:xfrm>
            <a:off x="9642331" y="3670400"/>
            <a:ext cx="222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200" dirty="0"/>
              <a:t>kolektory słoneczne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200" dirty="0"/>
              <a:t>pompy ciepła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200" dirty="0"/>
              <a:t>geotermia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200" b="1" dirty="0">
                <a:solidFill>
                  <a:srgbClr val="FF0000"/>
                </a:solidFill>
              </a:rPr>
              <a:t>bez biomasy</a:t>
            </a:r>
          </a:p>
        </p:txBody>
      </p:sp>
    </p:spTree>
    <p:extLst>
      <p:ext uri="{BB962C8B-B14F-4D97-AF65-F5344CB8AC3E}">
        <p14:creationId xmlns:p14="http://schemas.microsoft.com/office/powerpoint/2010/main" val="240804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937" y="5290992"/>
            <a:ext cx="999632" cy="989219"/>
          </a:xfrm>
          <a:prstGeom prst="rect">
            <a:avLst/>
          </a:prstGeom>
        </p:spPr>
      </p:pic>
      <p:sp>
        <p:nvSpPr>
          <p:cNvPr id="25" name="Owal 24">
            <a:extLst>
              <a:ext uri="{FF2B5EF4-FFF2-40B4-BE49-F238E27FC236}">
                <a16:creationId xmlns:a16="http://schemas.microsoft.com/office/drawing/2014/main" id="{5819E17E-E006-4F83-8913-FFE3E9D84C4C}"/>
              </a:ext>
            </a:extLst>
          </p:cNvPr>
          <p:cNvSpPr/>
          <p:nvPr/>
        </p:nvSpPr>
        <p:spPr>
          <a:xfrm>
            <a:off x="616575" y="2341458"/>
            <a:ext cx="654854" cy="654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A1640-72C8-CB44-B83B-BB4649E81850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1">
            <a:extLst>
              <a:ext uri="{FF2B5EF4-FFF2-40B4-BE49-F238E27FC236}">
                <a16:creationId xmlns:a16="http://schemas.microsoft.com/office/drawing/2014/main" id="{EB69195D-BB62-1D4A-B5AF-01FCFEACB7BD}"/>
              </a:ext>
            </a:extLst>
          </p:cNvPr>
          <p:cNvSpPr txBox="1">
            <a:spLocks/>
          </p:cNvSpPr>
          <p:nvPr/>
        </p:nvSpPr>
        <p:spPr>
          <a:xfrm>
            <a:off x="465613" y="346525"/>
            <a:ext cx="6253162" cy="856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48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Tytuł slajdu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551A4CE-E8F7-C945-A88A-5D82EA8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B536B-E8C7-7848-B997-44AB0BEEA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115115" y="2706506"/>
            <a:ext cx="9995605" cy="6858000"/>
          </a:xfrm>
          <a:prstGeom prst="rect">
            <a:avLst/>
          </a:prstGeom>
          <a:effectLst/>
        </p:spPr>
      </p:pic>
      <p:pic>
        <p:nvPicPr>
          <p:cNvPr id="12" name="Picture 3" descr="A picture containing screen, monitor, person, electronics&#10;&#10;Description automatically generated">
            <a:extLst>
              <a:ext uri="{FF2B5EF4-FFF2-40B4-BE49-F238E27FC236}">
                <a16:creationId xmlns:a16="http://schemas.microsoft.com/office/drawing/2014/main" id="{4E5014F4-7232-4BBD-878D-9B804B971D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593" y="1948818"/>
            <a:ext cx="5810182" cy="549810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 txBox="1">
            <a:spLocks/>
          </p:cNvSpPr>
          <p:nvPr/>
        </p:nvSpPr>
        <p:spPr>
          <a:xfrm>
            <a:off x="112564" y="57953"/>
            <a:ext cx="9576430" cy="11448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44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Digitalizacja sieci ciepłowniczych </a:t>
            </a: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Prostokąt zaokrąglony 17"/>
          <p:cNvSpPr/>
          <p:nvPr/>
        </p:nvSpPr>
        <p:spPr>
          <a:xfrm>
            <a:off x="201054" y="1366310"/>
            <a:ext cx="1558724" cy="6728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Beneficjent</a:t>
            </a:r>
            <a:r>
              <a:rPr lang="pl-PL" dirty="0"/>
              <a:t>   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201054" y="2553411"/>
            <a:ext cx="1558724" cy="49504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Budżet</a:t>
            </a:r>
            <a:r>
              <a:rPr lang="pl-PL" dirty="0"/>
              <a:t>   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201054" y="3211588"/>
            <a:ext cx="1558724" cy="672823"/>
          </a:xfrm>
          <a:prstGeom prst="roundRect">
            <a:avLst/>
          </a:prstGeom>
          <a:solidFill>
            <a:srgbClr val="56922E"/>
          </a:solidFill>
          <a:ln>
            <a:solidFill>
              <a:srgbClr val="569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Formy wsparcia</a:t>
            </a:r>
            <a:r>
              <a:rPr lang="pl-PL" dirty="0"/>
              <a:t>   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2380864" y="1340012"/>
            <a:ext cx="6349164" cy="106312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600" b="1" dirty="0"/>
              <a:t>Przedsiębiorstwa energetyczne prowadzące koncesjonowaną działalność w zakresie przesyłu i dystrybucji ciepła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2389050" y="2553411"/>
            <a:ext cx="4097178" cy="534661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0,5 mld zł </a:t>
            </a:r>
            <a:endParaRPr lang="pl-PL" dirty="0"/>
          </a:p>
        </p:txBody>
      </p:sp>
      <p:sp>
        <p:nvSpPr>
          <p:cNvPr id="23" name="Prostokąt zaokrąglony 22"/>
          <p:cNvSpPr/>
          <p:nvPr/>
        </p:nvSpPr>
        <p:spPr>
          <a:xfrm>
            <a:off x="2353631" y="3202719"/>
            <a:ext cx="4132597" cy="1182945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Pożyczki preferencyjne </a:t>
            </a:r>
          </a:p>
          <a:p>
            <a:pPr algn="ctr"/>
            <a:r>
              <a:rPr lang="pl-PL" b="1" dirty="0"/>
              <a:t>WIBOR 3M+50pb min. 1,5%</a:t>
            </a:r>
          </a:p>
          <a:p>
            <a:pPr algn="ctr"/>
            <a:r>
              <a:rPr lang="pl-PL" b="1" dirty="0"/>
              <a:t>(od 2 do 50 mln zł/ 15 lat)</a:t>
            </a:r>
          </a:p>
          <a:p>
            <a:pPr algn="ctr"/>
            <a:r>
              <a:rPr lang="pl-PL" b="1" dirty="0"/>
              <a:t> do 100 % kk</a:t>
            </a:r>
            <a:endParaRPr lang="pl-PL" dirty="0"/>
          </a:p>
        </p:txBody>
      </p:sp>
      <p:sp>
        <p:nvSpPr>
          <p:cNvPr id="26" name="Prostokąt zaokrąglony 25"/>
          <p:cNvSpPr/>
          <p:nvPr/>
        </p:nvSpPr>
        <p:spPr>
          <a:xfrm>
            <a:off x="2380864" y="4450830"/>
            <a:ext cx="4105364" cy="946361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Pożyczki komercyjne</a:t>
            </a:r>
          </a:p>
          <a:p>
            <a:pPr algn="ctr"/>
            <a:r>
              <a:rPr lang="pl-PL" b="1" dirty="0"/>
              <a:t>(dofinansowanie nie stanowi pomocy publicznej)</a:t>
            </a:r>
            <a:endParaRPr lang="pl-PL" dirty="0"/>
          </a:p>
        </p:txBody>
      </p:sp>
      <p:sp>
        <p:nvSpPr>
          <p:cNvPr id="32" name="Prostokąt zaokrąglony 31"/>
          <p:cNvSpPr/>
          <p:nvPr/>
        </p:nvSpPr>
        <p:spPr>
          <a:xfrm>
            <a:off x="201054" y="5607388"/>
            <a:ext cx="1558724" cy="672823"/>
          </a:xfrm>
          <a:prstGeom prst="roundRect">
            <a:avLst/>
          </a:prstGeom>
          <a:solidFill>
            <a:srgbClr val="56922E"/>
          </a:solidFill>
          <a:ln>
            <a:solidFill>
              <a:srgbClr val="569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Obszary wsparcia   </a:t>
            </a:r>
          </a:p>
        </p:txBody>
      </p:sp>
      <p:sp>
        <p:nvSpPr>
          <p:cNvPr id="39" name="Prostokąt zaokrąglony 38"/>
          <p:cNvSpPr/>
          <p:nvPr/>
        </p:nvSpPr>
        <p:spPr>
          <a:xfrm>
            <a:off x="9198768" y="1931021"/>
            <a:ext cx="2681037" cy="9476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Nabór wniosków </a:t>
            </a:r>
          </a:p>
          <a:p>
            <a:pPr algn="ctr"/>
            <a:r>
              <a:rPr lang="pl-PL" sz="1200" dirty="0">
                <a:solidFill>
                  <a:schemeClr val="tx1"/>
                </a:solidFill>
              </a:rPr>
              <a:t>od 24.02.2023 r. do 12.01.2024 r. </a:t>
            </a:r>
          </a:p>
          <a:p>
            <a:pPr algn="ctr"/>
            <a:r>
              <a:rPr lang="pl-PL" sz="1200" dirty="0">
                <a:solidFill>
                  <a:schemeClr val="tx1"/>
                </a:solidFill>
              </a:rPr>
              <a:t>Program realizowany do </a:t>
            </a:r>
            <a:r>
              <a:rPr lang="pl-PL" sz="1200" b="1" dirty="0">
                <a:solidFill>
                  <a:schemeClr val="tx1"/>
                </a:solidFill>
              </a:rPr>
              <a:t>2030 r.</a:t>
            </a:r>
            <a:r>
              <a:rPr lang="pl-PL" sz="1200" dirty="0">
                <a:solidFill>
                  <a:schemeClr val="tx1"/>
                </a:solidFill>
              </a:rPr>
              <a:t>, podpisywanie umów do </a:t>
            </a:r>
            <a:r>
              <a:rPr lang="pl-PL" sz="1200" b="1" dirty="0">
                <a:solidFill>
                  <a:schemeClr val="tx1"/>
                </a:solidFill>
              </a:rPr>
              <a:t>2026 r.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33" y="1429072"/>
            <a:ext cx="3221769" cy="493248"/>
          </a:xfrm>
          <a:prstGeom prst="rect">
            <a:avLst/>
          </a:prstGeom>
        </p:spPr>
      </p:pic>
      <p:sp>
        <p:nvSpPr>
          <p:cNvPr id="40" name="Prostokąt zaokrąglony 39"/>
          <p:cNvSpPr/>
          <p:nvPr/>
        </p:nvSpPr>
        <p:spPr>
          <a:xfrm>
            <a:off x="6575701" y="3211589"/>
            <a:ext cx="2623067" cy="1174076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Dotacja </a:t>
            </a:r>
            <a:br>
              <a:rPr lang="pl-PL" b="1" dirty="0"/>
            </a:br>
            <a:r>
              <a:rPr lang="pl-PL" b="1" dirty="0"/>
              <a:t>do 50 % kk </a:t>
            </a:r>
            <a:br>
              <a:rPr lang="pl-PL" b="1" dirty="0"/>
            </a:br>
            <a:r>
              <a:rPr lang="pl-PL" b="1" dirty="0"/>
              <a:t>(od 0,5 do 50 mln zł)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767011" y="6101359"/>
            <a:ext cx="315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1400" b="1" dirty="0">
                <a:solidFill>
                  <a:srgbClr val="00B050"/>
                </a:solidFill>
                <a:latin typeface="Open Sans"/>
              </a:rPr>
              <a:t>Systemy monitoringu, zarządzania </a:t>
            </a:r>
          </a:p>
          <a:p>
            <a:pPr lvl="0" algn="ctr">
              <a:defRPr/>
            </a:pPr>
            <a:r>
              <a:rPr lang="pl-PL" sz="1400" b="1" dirty="0">
                <a:solidFill>
                  <a:srgbClr val="00B050"/>
                </a:solidFill>
                <a:latin typeface="Open Sans"/>
              </a:rPr>
              <a:t>i optymalizacji pracy sieci</a:t>
            </a:r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84" y="5528669"/>
            <a:ext cx="1133113" cy="887605"/>
          </a:xfrm>
          <a:prstGeom prst="rect">
            <a:avLst/>
          </a:prstGeom>
        </p:spPr>
      </p:pic>
      <p:sp>
        <p:nvSpPr>
          <p:cNvPr id="38" name="pole tekstowe 37"/>
          <p:cNvSpPr txBox="1"/>
          <p:nvPr/>
        </p:nvSpPr>
        <p:spPr>
          <a:xfrm>
            <a:off x="4913337" y="6362970"/>
            <a:ext cx="2644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B050"/>
                </a:solidFill>
                <a:latin typeface="Open Sans"/>
              </a:rPr>
              <a:t>OZE – energia elektryczna</a:t>
            </a:r>
          </a:p>
        </p:txBody>
      </p:sp>
    </p:spTree>
    <p:extLst>
      <p:ext uri="{BB962C8B-B14F-4D97-AF65-F5344CB8AC3E}">
        <p14:creationId xmlns:p14="http://schemas.microsoft.com/office/powerpoint/2010/main" val="191965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444B30-2EB0-BF4A-9D25-1C2E52A3B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214677" y="2689128"/>
            <a:ext cx="9995605" cy="6858000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7B62F7-0EBA-4B1A-8418-FA3A3159F9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4995" y="-2034"/>
            <a:ext cx="9314822" cy="1135296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4400" b="1" dirty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Polska Geotermia Plus. Część 1) Geotermia głęboka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Prostokąt zaokrąglony 9"/>
          <p:cNvSpPr/>
          <p:nvPr/>
        </p:nvSpPr>
        <p:spPr>
          <a:xfrm>
            <a:off x="201054" y="1366310"/>
            <a:ext cx="1558724" cy="6728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Beneficjent</a:t>
            </a:r>
            <a:r>
              <a:rPr lang="pl-PL" dirty="0"/>
              <a:t>   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201054" y="2183068"/>
            <a:ext cx="1558724" cy="67282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Budżet</a:t>
            </a:r>
            <a:r>
              <a:rPr lang="pl-PL" dirty="0"/>
              <a:t>   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201054" y="3211588"/>
            <a:ext cx="1558724" cy="672823"/>
          </a:xfrm>
          <a:prstGeom prst="roundRect">
            <a:avLst/>
          </a:prstGeom>
          <a:solidFill>
            <a:srgbClr val="56922E"/>
          </a:solidFill>
          <a:ln>
            <a:solidFill>
              <a:srgbClr val="569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Formy wsparcia</a:t>
            </a:r>
            <a:r>
              <a:rPr lang="pl-PL" dirty="0"/>
              <a:t>   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2380864" y="1340012"/>
            <a:ext cx="3697715" cy="71843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Przedsiębiorca </a:t>
            </a:r>
            <a:endParaRPr lang="pl-PL" dirty="0"/>
          </a:p>
        </p:txBody>
      </p:sp>
      <p:sp>
        <p:nvSpPr>
          <p:cNvPr id="15" name="Prostokąt zaokrąglony 14"/>
          <p:cNvSpPr/>
          <p:nvPr/>
        </p:nvSpPr>
        <p:spPr>
          <a:xfrm>
            <a:off x="2380867" y="2160262"/>
            <a:ext cx="3697715" cy="718436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594 mln zł </a:t>
            </a:r>
            <a:endParaRPr lang="pl-PL" dirty="0"/>
          </a:p>
        </p:txBody>
      </p:sp>
      <p:sp>
        <p:nvSpPr>
          <p:cNvPr id="16" name="Prostokąt zaokrąglony 15"/>
          <p:cNvSpPr/>
          <p:nvPr/>
        </p:nvSpPr>
        <p:spPr>
          <a:xfrm>
            <a:off x="2380865" y="2964517"/>
            <a:ext cx="3697715" cy="1403562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Pożyczki preferencyjne </a:t>
            </a:r>
          </a:p>
          <a:p>
            <a:pPr algn="ctr"/>
            <a:r>
              <a:rPr lang="pl-PL" b="1" dirty="0"/>
              <a:t>WIBOR 3M+50pb min. 1,5%</a:t>
            </a:r>
          </a:p>
          <a:p>
            <a:pPr algn="ctr"/>
            <a:r>
              <a:rPr lang="pl-PL" b="1" dirty="0"/>
              <a:t>(0,5-100 mln zł/ 15 lat; </a:t>
            </a:r>
          </a:p>
          <a:p>
            <a:pPr algn="ctr"/>
            <a:r>
              <a:rPr lang="pl-PL" b="1" dirty="0"/>
              <a:t>do 100 % kosztów kwalifikowanych)</a:t>
            </a:r>
            <a:endParaRPr lang="pl-PL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2380864" y="4450830"/>
            <a:ext cx="3697715" cy="946361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Pożyczki komercyjne</a:t>
            </a:r>
          </a:p>
          <a:p>
            <a:pPr algn="ctr"/>
            <a:r>
              <a:rPr lang="pl-PL" b="1" dirty="0"/>
              <a:t>(dofinansowanie nie stanowi pomocy publicznej)</a:t>
            </a:r>
            <a:endParaRPr lang="pl-PL" dirty="0"/>
          </a:p>
        </p:txBody>
      </p:sp>
      <p:sp>
        <p:nvSpPr>
          <p:cNvPr id="25" name="Prostokąt zaokrąglony 24"/>
          <p:cNvSpPr/>
          <p:nvPr/>
        </p:nvSpPr>
        <p:spPr>
          <a:xfrm>
            <a:off x="201054" y="5607388"/>
            <a:ext cx="1558724" cy="672823"/>
          </a:xfrm>
          <a:prstGeom prst="roundRect">
            <a:avLst/>
          </a:prstGeom>
          <a:solidFill>
            <a:srgbClr val="56922E"/>
          </a:solidFill>
          <a:ln>
            <a:solidFill>
              <a:srgbClr val="569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Obszary wsparcia   </a:t>
            </a:r>
          </a:p>
        </p:txBody>
      </p:sp>
      <p:sp>
        <p:nvSpPr>
          <p:cNvPr id="32" name="Prostokąt zaokrąglony 31"/>
          <p:cNvSpPr/>
          <p:nvPr/>
        </p:nvSpPr>
        <p:spPr>
          <a:xfrm>
            <a:off x="6708117" y="1639637"/>
            <a:ext cx="2681037" cy="9476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Nabór wniosków od 30 listopad 2022 r. </a:t>
            </a:r>
          </a:p>
          <a:p>
            <a:pPr algn="ctr"/>
            <a:r>
              <a:rPr lang="pl-PL" sz="1200" dirty="0">
                <a:solidFill>
                  <a:schemeClr val="tx1"/>
                </a:solidFill>
              </a:rPr>
              <a:t>Program realizowany do </a:t>
            </a:r>
            <a:r>
              <a:rPr lang="pl-PL" sz="1200" b="1" dirty="0">
                <a:solidFill>
                  <a:schemeClr val="tx1"/>
                </a:solidFill>
              </a:rPr>
              <a:t>2027 r.</a:t>
            </a:r>
            <a:r>
              <a:rPr lang="pl-PL" sz="1200" dirty="0">
                <a:solidFill>
                  <a:schemeClr val="tx1"/>
                </a:solidFill>
              </a:rPr>
              <a:t>, podpisywanie umów do </a:t>
            </a:r>
            <a:r>
              <a:rPr lang="pl-PL" sz="1200" b="1" dirty="0">
                <a:solidFill>
                  <a:schemeClr val="tx1"/>
                </a:solidFill>
              </a:rPr>
              <a:t>2024 r.</a:t>
            </a:r>
          </a:p>
        </p:txBody>
      </p:sp>
      <p:sp>
        <p:nvSpPr>
          <p:cNvPr id="33" name="Prostokąt zaokrąglony 32"/>
          <p:cNvSpPr/>
          <p:nvPr/>
        </p:nvSpPr>
        <p:spPr>
          <a:xfrm>
            <a:off x="6332389" y="3008690"/>
            <a:ext cx="2098756" cy="1174076"/>
          </a:xfrm>
          <a:prstGeom prst="roundRect">
            <a:avLst/>
          </a:prstGeom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b="1" dirty="0"/>
              <a:t>Dotacja do 50 % kosztów kwalifikowanych</a:t>
            </a:r>
            <a:endParaRPr lang="pl-PL" dirty="0"/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677" y="5556261"/>
            <a:ext cx="1143160" cy="895475"/>
          </a:xfrm>
          <a:prstGeom prst="rect">
            <a:avLst/>
          </a:prstGeom>
        </p:spPr>
      </p:pic>
      <p:sp>
        <p:nvSpPr>
          <p:cNvPr id="35" name="pole tekstowe 34"/>
          <p:cNvSpPr txBox="1"/>
          <p:nvPr/>
        </p:nvSpPr>
        <p:spPr>
          <a:xfrm>
            <a:off x="2556737" y="6556550"/>
            <a:ext cx="459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OZE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3961845" y="5602078"/>
            <a:ext cx="2647678" cy="1208388"/>
          </a:xfrm>
          <a:prstGeom prst="roundRect">
            <a:avLst/>
          </a:prstGeom>
          <a:noFill/>
          <a:ln w="38100">
            <a:solidFill>
              <a:srgbClr val="56922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pl-PL" dirty="0"/>
          </a:p>
        </p:txBody>
      </p:sp>
      <p:sp>
        <p:nvSpPr>
          <p:cNvPr id="37" name="Znak plus 36"/>
          <p:cNvSpPr/>
          <p:nvPr/>
        </p:nvSpPr>
        <p:spPr>
          <a:xfrm>
            <a:off x="3151147" y="5850578"/>
            <a:ext cx="757646" cy="672823"/>
          </a:xfrm>
          <a:prstGeom prst="mathPlus">
            <a:avLst/>
          </a:prstGeom>
          <a:solidFill>
            <a:srgbClr val="56922E"/>
          </a:solidFill>
          <a:ln>
            <a:solidFill>
              <a:srgbClr val="569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8" name="Obraz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3787" y="5642851"/>
            <a:ext cx="817401" cy="80888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50498C93-9FD2-4729-863F-4A0BACF42C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689" y="1586649"/>
            <a:ext cx="5816500" cy="5506294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0925" y="5708682"/>
            <a:ext cx="1206584" cy="672240"/>
          </a:xfrm>
          <a:prstGeom prst="rect">
            <a:avLst/>
          </a:prstGeom>
        </p:spPr>
      </p:pic>
      <p:sp>
        <p:nvSpPr>
          <p:cNvPr id="40" name="pole tekstowe 39"/>
          <p:cNvSpPr txBox="1"/>
          <p:nvPr/>
        </p:nvSpPr>
        <p:spPr>
          <a:xfrm>
            <a:off x="4052275" y="6378060"/>
            <a:ext cx="12002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Modernizacja sieci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5237880" y="6356093"/>
            <a:ext cx="1200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Nowe jednostki wytwórcze</a:t>
            </a:r>
          </a:p>
        </p:txBody>
      </p:sp>
    </p:spTree>
    <p:extLst>
      <p:ext uri="{BB962C8B-B14F-4D97-AF65-F5344CB8AC3E}">
        <p14:creationId xmlns:p14="http://schemas.microsoft.com/office/powerpoint/2010/main" val="61713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D6295"/>
      </a:accent1>
      <a:accent2>
        <a:srgbClr val="1CACE4"/>
      </a:accent2>
      <a:accent3>
        <a:srgbClr val="5BB359"/>
      </a:accent3>
      <a:accent4>
        <a:srgbClr val="EF7327"/>
      </a:accent4>
      <a:accent5>
        <a:srgbClr val="00A000"/>
      </a:accent5>
      <a:accent6>
        <a:srgbClr val="D92E13"/>
      </a:accent6>
      <a:hlink>
        <a:srgbClr val="007DDF"/>
      </a:hlink>
      <a:folHlink>
        <a:srgbClr val="708894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1285</Words>
  <Application>Microsoft Office PowerPoint</Application>
  <PresentationFormat>Panoramiczny</PresentationFormat>
  <Paragraphs>246</Paragraphs>
  <Slides>11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Open Sans</vt:lpstr>
      <vt:lpstr>Trebuchet MS</vt:lpstr>
      <vt:lpstr>Wingdings</vt:lpstr>
      <vt:lpstr>Office Theme</vt:lpstr>
      <vt:lpstr>Finansowanie transformacji ciepłownictwa  przez NFOŚiGW    Departament  Transformacji Energetyki Radosław Bujaśkiewicz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KPO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Bujaśkiewicz Radosław</cp:lastModifiedBy>
  <cp:revision>1071</cp:revision>
  <cp:lastPrinted>2022-09-23T08:53:11Z</cp:lastPrinted>
  <dcterms:created xsi:type="dcterms:W3CDTF">2019-07-25T04:51:43Z</dcterms:created>
  <dcterms:modified xsi:type="dcterms:W3CDTF">2023-12-07T14:26:37Z</dcterms:modified>
</cp:coreProperties>
</file>