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674" r:id="rId5"/>
  </p:sldMasterIdLst>
  <p:sldIdLst>
    <p:sldId id="263" r:id="rId6"/>
    <p:sldId id="292" r:id="rId7"/>
    <p:sldId id="274" r:id="rId8"/>
    <p:sldId id="279" r:id="rId9"/>
    <p:sldId id="278" r:id="rId10"/>
    <p:sldId id="283" r:id="rId11"/>
    <p:sldId id="285" r:id="rId12"/>
    <p:sldId id="289" r:id="rId13"/>
    <p:sldId id="291" r:id="rId14"/>
    <p:sldId id="300" r:id="rId15"/>
    <p:sldId id="261" r:id="rId16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Paczyński" initials="KP" lastIdx="1" clrIdx="0">
    <p:extLst>
      <p:ext uri="{19B8F6BF-5375-455C-9EA6-DF929625EA0E}">
        <p15:presenceInfo xmlns:p15="http://schemas.microsoft.com/office/powerpoint/2012/main" userId="S::krzysztof.paczynski@zmp.poznan.pl::288edbf0-3ff2-4b2e-8a0b-0eb3eae4e6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45F"/>
    <a:srgbClr val="F68B1F"/>
    <a:srgbClr val="FBB514"/>
    <a:srgbClr val="1A1A1A"/>
    <a:srgbClr val="595959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05" y="1214077"/>
            <a:ext cx="7387389" cy="17922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05" y="3185819"/>
            <a:ext cx="6858000" cy="549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lan prezentacji">
    <p:bg>
      <p:bgPr>
        <a:solidFill>
          <a:srgbClr val="3C4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608"/>
            <a:ext cx="7886700" cy="96720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8B4C7D-EF8C-4E91-9EE9-1282C401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752" y="1891903"/>
            <a:ext cx="3409312" cy="23715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chemeClr val="bg1"/>
                </a:solidFill>
                <a:latin typeface="Raleway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DCDB782-9F40-480F-8A6F-C0E0CE47B2FA}"/>
              </a:ext>
            </a:extLst>
          </p:cNvPr>
          <p:cNvGrpSpPr/>
          <p:nvPr userDrawn="1"/>
        </p:nvGrpSpPr>
        <p:grpSpPr>
          <a:xfrm>
            <a:off x="628671" y="4361149"/>
            <a:ext cx="745762" cy="45826"/>
            <a:chOff x="628671" y="4361149"/>
            <a:chExt cx="745762" cy="45826"/>
          </a:xfrm>
        </p:grpSpPr>
        <p:sp>
          <p:nvSpPr>
            <p:cNvPr id="14" name="Google Shape;26;p4">
              <a:extLst>
                <a:ext uri="{FF2B5EF4-FFF2-40B4-BE49-F238E27FC236}">
                  <a16:creationId xmlns:a16="http://schemas.microsoft.com/office/drawing/2014/main" id="{F1D2DA65-BC39-4379-9631-D49BE742D40B}"/>
                </a:ext>
              </a:extLst>
            </p:cNvPr>
            <p:cNvSpPr/>
            <p:nvPr/>
          </p:nvSpPr>
          <p:spPr>
            <a:xfrm rot="16200000">
              <a:off x="1165091" y="4197632"/>
              <a:ext cx="45826" cy="372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BB514"/>
                </a:solidFill>
              </a:endParaRPr>
            </a:p>
          </p:txBody>
        </p:sp>
        <p:sp>
          <p:nvSpPr>
            <p:cNvPr id="15" name="Google Shape;27;p4">
              <a:extLst>
                <a:ext uri="{FF2B5EF4-FFF2-40B4-BE49-F238E27FC236}">
                  <a16:creationId xmlns:a16="http://schemas.microsoft.com/office/drawing/2014/main" id="{9D716913-1FC1-47CF-A9F5-870322B1CA3D}"/>
                </a:ext>
              </a:extLst>
            </p:cNvPr>
            <p:cNvSpPr/>
            <p:nvPr/>
          </p:nvSpPr>
          <p:spPr>
            <a:xfrm rot="16200000">
              <a:off x="793764" y="4196056"/>
              <a:ext cx="45826" cy="376012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984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plan prezentacji">
    <p:bg>
      <p:bgPr>
        <a:solidFill>
          <a:srgbClr val="3C4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0E1BF10-BFA9-478E-8789-13764FACD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608"/>
            <a:ext cx="7886700" cy="96720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8B4C7D-EF8C-4E91-9EE9-1282C401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752" y="1891903"/>
            <a:ext cx="3409312" cy="23715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chemeClr val="bg1"/>
                </a:solidFill>
                <a:latin typeface="Raleway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DCDB782-9F40-480F-8A6F-C0E0CE47B2FA}"/>
              </a:ext>
            </a:extLst>
          </p:cNvPr>
          <p:cNvGrpSpPr/>
          <p:nvPr userDrawn="1"/>
        </p:nvGrpSpPr>
        <p:grpSpPr>
          <a:xfrm>
            <a:off x="628671" y="4361149"/>
            <a:ext cx="745762" cy="45826"/>
            <a:chOff x="628671" y="4361149"/>
            <a:chExt cx="745762" cy="45826"/>
          </a:xfrm>
        </p:grpSpPr>
        <p:sp>
          <p:nvSpPr>
            <p:cNvPr id="14" name="Google Shape;26;p4">
              <a:extLst>
                <a:ext uri="{FF2B5EF4-FFF2-40B4-BE49-F238E27FC236}">
                  <a16:creationId xmlns:a16="http://schemas.microsoft.com/office/drawing/2014/main" id="{F1D2DA65-BC39-4379-9631-D49BE742D40B}"/>
                </a:ext>
              </a:extLst>
            </p:cNvPr>
            <p:cNvSpPr/>
            <p:nvPr/>
          </p:nvSpPr>
          <p:spPr>
            <a:xfrm rot="16200000">
              <a:off x="1165091" y="4197632"/>
              <a:ext cx="45826" cy="372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BB514"/>
                </a:solidFill>
              </a:endParaRPr>
            </a:p>
          </p:txBody>
        </p:sp>
        <p:sp>
          <p:nvSpPr>
            <p:cNvPr id="15" name="Google Shape;27;p4">
              <a:extLst>
                <a:ext uri="{FF2B5EF4-FFF2-40B4-BE49-F238E27FC236}">
                  <a16:creationId xmlns:a16="http://schemas.microsoft.com/office/drawing/2014/main" id="{9D716913-1FC1-47CF-A9F5-870322B1CA3D}"/>
                </a:ext>
              </a:extLst>
            </p:cNvPr>
            <p:cNvSpPr/>
            <p:nvPr/>
          </p:nvSpPr>
          <p:spPr>
            <a:xfrm rot="16200000">
              <a:off x="793764" y="4196056"/>
              <a:ext cx="45826" cy="376012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259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szare tło">
    <p:bg>
      <p:bgPr>
        <a:solidFill>
          <a:srgbClr val="595959">
            <a:alpha val="3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608"/>
            <a:ext cx="7886700" cy="234739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32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BFB6F83-DD95-4FE5-8CB8-EEE1BB33AEDF}"/>
              </a:ext>
            </a:extLst>
          </p:cNvPr>
          <p:cNvGrpSpPr/>
          <p:nvPr userDrawn="1"/>
        </p:nvGrpSpPr>
        <p:grpSpPr>
          <a:xfrm>
            <a:off x="628671" y="4361149"/>
            <a:ext cx="745762" cy="45826"/>
            <a:chOff x="628671" y="4361149"/>
            <a:chExt cx="745762" cy="45826"/>
          </a:xfrm>
        </p:grpSpPr>
        <p:sp>
          <p:nvSpPr>
            <p:cNvPr id="21" name="Google Shape;26;p4">
              <a:extLst>
                <a:ext uri="{FF2B5EF4-FFF2-40B4-BE49-F238E27FC236}">
                  <a16:creationId xmlns:a16="http://schemas.microsoft.com/office/drawing/2014/main" id="{5DDD4061-5105-4726-9117-6D34D45E3FD2}"/>
                </a:ext>
              </a:extLst>
            </p:cNvPr>
            <p:cNvSpPr/>
            <p:nvPr/>
          </p:nvSpPr>
          <p:spPr>
            <a:xfrm rot="16200000">
              <a:off x="1165091" y="4197632"/>
              <a:ext cx="45826" cy="372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BB514"/>
                </a:solidFill>
              </a:endParaRPr>
            </a:p>
          </p:txBody>
        </p:sp>
        <p:sp>
          <p:nvSpPr>
            <p:cNvPr id="22" name="Google Shape;27;p4">
              <a:extLst>
                <a:ext uri="{FF2B5EF4-FFF2-40B4-BE49-F238E27FC236}">
                  <a16:creationId xmlns:a16="http://schemas.microsoft.com/office/drawing/2014/main" id="{4ACBFDE0-270E-451A-99A9-700ADC62B29E}"/>
                </a:ext>
              </a:extLst>
            </p:cNvPr>
            <p:cNvSpPr/>
            <p:nvPr/>
          </p:nvSpPr>
          <p:spPr>
            <a:xfrm rot="16200000">
              <a:off x="793764" y="4196056"/>
              <a:ext cx="45826" cy="376012"/>
            </a:xfrm>
            <a:prstGeom prst="rect">
              <a:avLst/>
            </a:prstGeom>
            <a:solidFill>
              <a:srgbClr val="3C4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772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szare tło">
    <p:bg>
      <p:bgPr>
        <a:solidFill>
          <a:srgbClr val="595959">
            <a:alpha val="3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A78D760-C89E-4C0A-8F2F-4BFA8F43A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608"/>
            <a:ext cx="7886700" cy="234739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32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BFB6F83-DD95-4FE5-8CB8-EEE1BB33AEDF}"/>
              </a:ext>
            </a:extLst>
          </p:cNvPr>
          <p:cNvGrpSpPr/>
          <p:nvPr userDrawn="1"/>
        </p:nvGrpSpPr>
        <p:grpSpPr>
          <a:xfrm>
            <a:off x="628671" y="4361149"/>
            <a:ext cx="745762" cy="45826"/>
            <a:chOff x="628671" y="4361149"/>
            <a:chExt cx="745762" cy="45826"/>
          </a:xfrm>
        </p:grpSpPr>
        <p:sp>
          <p:nvSpPr>
            <p:cNvPr id="21" name="Google Shape;26;p4">
              <a:extLst>
                <a:ext uri="{FF2B5EF4-FFF2-40B4-BE49-F238E27FC236}">
                  <a16:creationId xmlns:a16="http://schemas.microsoft.com/office/drawing/2014/main" id="{5DDD4061-5105-4726-9117-6D34D45E3FD2}"/>
                </a:ext>
              </a:extLst>
            </p:cNvPr>
            <p:cNvSpPr/>
            <p:nvPr/>
          </p:nvSpPr>
          <p:spPr>
            <a:xfrm rot="16200000">
              <a:off x="1165091" y="4197632"/>
              <a:ext cx="45826" cy="372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BB514"/>
                </a:solidFill>
              </a:endParaRPr>
            </a:p>
          </p:txBody>
        </p:sp>
        <p:sp>
          <p:nvSpPr>
            <p:cNvPr id="22" name="Google Shape;27;p4">
              <a:extLst>
                <a:ext uri="{FF2B5EF4-FFF2-40B4-BE49-F238E27FC236}">
                  <a16:creationId xmlns:a16="http://schemas.microsoft.com/office/drawing/2014/main" id="{4ACBFDE0-270E-451A-99A9-700ADC62B29E}"/>
                </a:ext>
              </a:extLst>
            </p:cNvPr>
            <p:cNvSpPr/>
            <p:nvPr/>
          </p:nvSpPr>
          <p:spPr>
            <a:xfrm rot="16200000">
              <a:off x="793764" y="4196056"/>
              <a:ext cx="45826" cy="376012"/>
            </a:xfrm>
            <a:prstGeom prst="rect">
              <a:avLst/>
            </a:prstGeom>
            <a:solidFill>
              <a:srgbClr val="3C4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782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ażna myśl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B263B-8343-4068-B97F-D39194396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89" y="1454986"/>
            <a:ext cx="7009200" cy="34920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E585EE-8F29-4A8E-95F3-A50C82F8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989" y="1951037"/>
            <a:ext cx="6858000" cy="124301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Lato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grpSp>
        <p:nvGrpSpPr>
          <p:cNvPr id="7" name="Google Shape;89;p14">
            <a:extLst>
              <a:ext uri="{FF2B5EF4-FFF2-40B4-BE49-F238E27FC236}">
                <a16:creationId xmlns:a16="http://schemas.microsoft.com/office/drawing/2014/main" id="{F5313D9F-BBDA-4D26-BEF9-8DE8A3A5920D}"/>
              </a:ext>
            </a:extLst>
          </p:cNvPr>
          <p:cNvGrpSpPr/>
          <p:nvPr userDrawn="1"/>
        </p:nvGrpSpPr>
        <p:grpSpPr>
          <a:xfrm>
            <a:off x="757989" y="1262309"/>
            <a:ext cx="745762" cy="45826"/>
            <a:chOff x="4580561" y="2589004"/>
            <a:chExt cx="1064462" cy="25200"/>
          </a:xfrm>
        </p:grpSpPr>
        <p:sp>
          <p:nvSpPr>
            <p:cNvPr id="8" name="Google Shape;90;p14">
              <a:extLst>
                <a:ext uri="{FF2B5EF4-FFF2-40B4-BE49-F238E27FC236}">
                  <a16:creationId xmlns:a16="http://schemas.microsoft.com/office/drawing/2014/main" id="{3ACBC9DA-E36D-4260-B4B3-EA1D0F8C6BF5}"/>
                </a:ext>
              </a:extLst>
            </p:cNvPr>
            <p:cNvSpPr/>
            <p:nvPr/>
          </p:nvSpPr>
          <p:spPr>
            <a:xfrm rot="16200000">
              <a:off x="5366323" y="2335504"/>
              <a:ext cx="25200" cy="532200"/>
            </a:xfrm>
            <a:prstGeom prst="rect">
              <a:avLst/>
            </a:prstGeom>
            <a:solidFill>
              <a:srgbClr val="3C4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;p14">
              <a:extLst>
                <a:ext uri="{FF2B5EF4-FFF2-40B4-BE49-F238E27FC236}">
                  <a16:creationId xmlns:a16="http://schemas.microsoft.com/office/drawing/2014/main" id="{7F6F6D40-27AC-4F28-9300-99878021AC25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342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żny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422D7295-7AD4-4301-9F59-B8BB79DB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400" y="736544"/>
            <a:ext cx="7495200" cy="36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  <a:latin typeface="Raleway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07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tytuł i teks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-49"/>
            <a:ext cx="4572000" cy="5145088"/>
          </a:xfrm>
          <a:prstGeom prst="rect">
            <a:avLst/>
          </a:prstGeom>
          <a:solidFill>
            <a:srgbClr val="595959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9057"/>
            <a:ext cx="3300900" cy="1687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>
                <a:solidFill>
                  <a:srgbClr val="1A1A1A"/>
                </a:solidFill>
                <a:latin typeface="Raleway" pitchFamily="2" charset="-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2501"/>
            <a:ext cx="3300900" cy="759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1A1A1A"/>
                </a:solidFill>
                <a:latin typeface="Lato" panose="020B0604020202020204" charset="-18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3043"/>
            <a:ext cx="3374400" cy="3026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>
                <a:solidFill>
                  <a:srgbClr val="1A1A1A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9BB86036-EF3E-43EA-92D4-C7859E67B267}"/>
              </a:ext>
            </a:extLst>
          </p:cNvPr>
          <p:cNvGrpSpPr/>
          <p:nvPr userDrawn="1"/>
        </p:nvGrpSpPr>
        <p:grpSpPr>
          <a:xfrm>
            <a:off x="830415" y="1200440"/>
            <a:ext cx="745762" cy="45826"/>
            <a:chOff x="628671" y="4361149"/>
            <a:chExt cx="745762" cy="45826"/>
          </a:xfrm>
        </p:grpSpPr>
        <p:sp>
          <p:nvSpPr>
            <p:cNvPr id="13" name="Google Shape;26;p4">
              <a:extLst>
                <a:ext uri="{FF2B5EF4-FFF2-40B4-BE49-F238E27FC236}">
                  <a16:creationId xmlns:a16="http://schemas.microsoft.com/office/drawing/2014/main" id="{BE37F91F-32F0-4192-99D1-29DB91004AB6}"/>
                </a:ext>
              </a:extLst>
            </p:cNvPr>
            <p:cNvSpPr/>
            <p:nvPr/>
          </p:nvSpPr>
          <p:spPr>
            <a:xfrm rot="16200000">
              <a:off x="1165091" y="4197632"/>
              <a:ext cx="45826" cy="372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BB514"/>
                </a:solidFill>
              </a:endParaRPr>
            </a:p>
          </p:txBody>
        </p:sp>
        <p:sp>
          <p:nvSpPr>
            <p:cNvPr id="14" name="Google Shape;27;p4">
              <a:extLst>
                <a:ext uri="{FF2B5EF4-FFF2-40B4-BE49-F238E27FC236}">
                  <a16:creationId xmlns:a16="http://schemas.microsoft.com/office/drawing/2014/main" id="{2A7185EF-8F95-4FB9-BE34-D9FC099154A2}"/>
                </a:ext>
              </a:extLst>
            </p:cNvPr>
            <p:cNvSpPr/>
            <p:nvPr/>
          </p:nvSpPr>
          <p:spPr>
            <a:xfrm rot="16200000">
              <a:off x="793764" y="4196056"/>
              <a:ext cx="45826" cy="376012"/>
            </a:xfrm>
            <a:prstGeom prst="rect">
              <a:avLst/>
            </a:prstGeom>
            <a:solidFill>
              <a:srgbClr val="3C4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586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E8A38-3101-4F7F-A9E2-D1EAC8C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78" y="1181359"/>
            <a:ext cx="7886700" cy="9937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52E659-F4CA-4B2E-8F67-3CBE2B93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987" y="2377993"/>
            <a:ext cx="3943350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FF1C4E-BC0C-4D4F-806E-18848516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8343" y="2377993"/>
            <a:ext cx="3868735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479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05" y="1214077"/>
            <a:ext cx="7387389" cy="17922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05" y="3185819"/>
            <a:ext cx="6858000" cy="549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8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E8A38-3101-4F7F-A9E2-D1EAC8C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78" y="1181359"/>
            <a:ext cx="7886700" cy="9937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52E659-F4CA-4B2E-8F67-3CBE2B93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987" y="2377993"/>
            <a:ext cx="3943350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FF1C4E-BC0C-4D4F-806E-18848516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8343" y="2377993"/>
            <a:ext cx="3868735" cy="16205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257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05" y="1214077"/>
            <a:ext cx="7387389" cy="1792288"/>
          </a:xfr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05" y="3185819"/>
            <a:ext cx="6858000" cy="549550"/>
          </a:xfr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E8A38-3101-4F7F-A9E2-D1EAC8C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78" y="1181359"/>
            <a:ext cx="7886700" cy="993775"/>
          </a:xfr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52E659-F4CA-4B2E-8F67-3CBE2B93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987" y="2377993"/>
            <a:ext cx="3943350" cy="1620502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FF1C4E-BC0C-4D4F-806E-18848516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8343" y="2377993"/>
            <a:ext cx="3868735" cy="1620502"/>
          </a:xfr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8097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05" y="1214077"/>
            <a:ext cx="7387389" cy="1792288"/>
          </a:xfr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05" y="3185819"/>
            <a:ext cx="6858000" cy="549550"/>
          </a:xfr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E8A38-3101-4F7F-A9E2-D1EAC8C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78" y="1181359"/>
            <a:ext cx="7886700" cy="993775"/>
          </a:xfr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52E659-F4CA-4B2E-8F67-3CBE2B93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987" y="2377993"/>
            <a:ext cx="3943350" cy="1620502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FF1C4E-BC0C-4D4F-806E-18848516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8343" y="2377993"/>
            <a:ext cx="3868735" cy="1620502"/>
          </a:xfr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167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plan prezentacji">
    <p:bg>
      <p:bgPr>
        <a:solidFill>
          <a:srgbClr val="3C4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0E1BF10-BFA9-478E-8789-13764FACD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608"/>
            <a:ext cx="7886700" cy="96720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8B4C7D-EF8C-4E91-9EE9-1282C401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752" y="1891903"/>
            <a:ext cx="3409312" cy="23715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chemeClr val="bg1"/>
                </a:solidFill>
                <a:latin typeface="Raleway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DCDB782-9F40-480F-8A6F-C0E0CE47B2FA}"/>
              </a:ext>
            </a:extLst>
          </p:cNvPr>
          <p:cNvGrpSpPr/>
          <p:nvPr userDrawn="1"/>
        </p:nvGrpSpPr>
        <p:grpSpPr>
          <a:xfrm>
            <a:off x="628671" y="4361149"/>
            <a:ext cx="745762" cy="45826"/>
            <a:chOff x="628671" y="4361149"/>
            <a:chExt cx="745762" cy="45826"/>
          </a:xfrm>
        </p:grpSpPr>
        <p:sp>
          <p:nvSpPr>
            <p:cNvPr id="14" name="Google Shape;26;p4">
              <a:extLst>
                <a:ext uri="{FF2B5EF4-FFF2-40B4-BE49-F238E27FC236}">
                  <a16:creationId xmlns:a16="http://schemas.microsoft.com/office/drawing/2014/main" id="{F1D2DA65-BC39-4379-9631-D49BE742D40B}"/>
                </a:ext>
              </a:extLst>
            </p:cNvPr>
            <p:cNvSpPr/>
            <p:nvPr/>
          </p:nvSpPr>
          <p:spPr>
            <a:xfrm rot="16200000">
              <a:off x="1165091" y="4197632"/>
              <a:ext cx="45826" cy="372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BB514"/>
                </a:solidFill>
              </a:endParaRPr>
            </a:p>
          </p:txBody>
        </p:sp>
        <p:sp>
          <p:nvSpPr>
            <p:cNvPr id="15" name="Google Shape;27;p4">
              <a:extLst>
                <a:ext uri="{FF2B5EF4-FFF2-40B4-BE49-F238E27FC236}">
                  <a16:creationId xmlns:a16="http://schemas.microsoft.com/office/drawing/2014/main" id="{9D716913-1FC1-47CF-A9F5-870322B1CA3D}"/>
                </a:ext>
              </a:extLst>
            </p:cNvPr>
            <p:cNvSpPr/>
            <p:nvPr/>
          </p:nvSpPr>
          <p:spPr>
            <a:xfrm rot="16200000">
              <a:off x="793764" y="4196056"/>
              <a:ext cx="45826" cy="376012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866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81A0E9-AD35-4243-8A5A-93124B56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26C6-DB87-42D8-9D2B-26DD9ECB8224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6EFDCD-7144-48ED-BC96-37AD79726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F29D35-E301-492A-8578-0CC2FDF21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5D6F7-48D3-4449-8F28-D28C2C059B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28" r:id="rId3"/>
    <p:sldLayoutId id="2147483729" r:id="rId4"/>
    <p:sldLayoutId id="2147483734" r:id="rId5"/>
    <p:sldLayoutId id="2147483735" r:id="rId6"/>
    <p:sldLayoutId id="2147483737" r:id="rId7"/>
    <p:sldLayoutId id="2147483738" r:id="rId8"/>
    <p:sldLayoutId id="214748374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FA14EF-C170-49A6-9891-CEBE67A5A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EACE-7A77-45FE-827F-3CF663087824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BFA4A7-A055-4E29-9343-01B57C92F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399C2D-8730-45BC-8389-BA47B5267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5434-17ED-4918-B557-1FFBB6A3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1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39" r:id="rId2"/>
    <p:sldLayoutId id="2147483722" r:id="rId3"/>
    <p:sldLayoutId id="2147483740" r:id="rId4"/>
    <p:sldLayoutId id="2147483695" r:id="rId5"/>
    <p:sldLayoutId id="2147483726" r:id="rId6"/>
    <p:sldLayoutId id="214748372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asobala-gwosdz@irmir.pl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asobala-gwosdz@irmir.pl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asobala-gwosdz@irmir.pl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asobala-gwosdz@irmir.pl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asobala-gwosdz@irmir.pl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asobala-gwosdz@irmir.pl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asobala-gwosdz@irmir.pl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asobala-gwosdz@irmir.pl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12CD473-6144-4F07-B4D8-7C6198ECC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710" y="1602621"/>
            <a:ext cx="7345442" cy="2400704"/>
          </a:xfrm>
        </p:spPr>
        <p:txBody>
          <a:bodyPr lIns="91440" tIns="45720" rIns="91440" bIns="45720"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dirty="0">
                <a:latin typeface="Candara" panose="020E0502030303020204" pitchFamily="34" charset="0"/>
              </a:rPr>
              <a:t>KRAJOWA POLITYKA MIEJSKA 2030 </a:t>
            </a:r>
            <a:br>
              <a:rPr lang="pl-PL" sz="2200" dirty="0">
                <a:latin typeface="Candara" panose="020E0502030303020204" pitchFamily="34" charset="0"/>
              </a:rPr>
            </a:br>
            <a:r>
              <a:rPr lang="pl-PL" sz="2200" dirty="0">
                <a:latin typeface="Candara" panose="020E0502030303020204" pitchFamily="34" charset="0"/>
              </a:rPr>
              <a:t>GOSPODARKA I RYNEK PRACY</a:t>
            </a:r>
            <a:br>
              <a:rPr lang="pl-PL" sz="2000" dirty="0">
                <a:latin typeface="Candara" panose="020E0502030303020204" pitchFamily="34" charset="0"/>
              </a:rPr>
            </a:br>
            <a:br>
              <a:rPr lang="pl-PL" sz="2000" dirty="0">
                <a:latin typeface="Candara" panose="020E0502030303020204" pitchFamily="34" charset="0"/>
              </a:rPr>
            </a:br>
            <a:r>
              <a:rPr lang="pl-PL" sz="2000" dirty="0">
                <a:latin typeface="Candara" panose="020E0502030303020204" pitchFamily="34" charset="0"/>
              </a:rPr>
              <a:t>„Krajowa Polityka Miejska 2030 a rola samorządu lokalnego w jej tworzeniu i wdrażaniu”</a:t>
            </a:r>
            <a:br>
              <a:rPr lang="pl-PL" sz="2000" dirty="0">
                <a:latin typeface="Candara" panose="020E0502030303020204" pitchFamily="34" charset="0"/>
              </a:rPr>
            </a:br>
            <a:endParaRPr lang="pl-PL" sz="2000" dirty="0">
              <a:latin typeface="Candara" panose="020E0502030303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A4C4C41-C1B1-46E0-96AE-039061625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747" y="677664"/>
            <a:ext cx="1828800" cy="9692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0413C38-7EC8-4B34-A465-BC59149B1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52" y="3709919"/>
            <a:ext cx="733731" cy="733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07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E7AC5A8-1461-4327-9014-473402FDC724}"/>
              </a:ext>
            </a:extLst>
          </p:cNvPr>
          <p:cNvSpPr txBox="1">
            <a:spLocks/>
          </p:cNvSpPr>
          <p:nvPr/>
        </p:nvSpPr>
        <p:spPr>
          <a:xfrm>
            <a:off x="56705" y="197192"/>
            <a:ext cx="9142628" cy="65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latin typeface="Raleway"/>
                <a:ea typeface="Lato" panose="020F0502020204030203" pitchFamily="34" charset="0"/>
                <a:cs typeface="Lato" panose="020F0502020204030203" pitchFamily="34" charset="0"/>
              </a:rPr>
              <a:t>                  GOSPODARKA I RYNEK PRACY – wyzwania oraz rekomendacje</a:t>
            </a:r>
            <a:endParaRPr lang="pl-PL" sz="2000" dirty="0">
              <a:solidFill>
                <a:srgbClr val="1A1A1A"/>
              </a:solidFill>
              <a:latin typeface="Raleway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EE51E-5D10-4C56-AA8B-148357FC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" y="32023"/>
            <a:ext cx="1424922" cy="7552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2131A0-80F6-4AB5-8078-8D5A128AB0B2}"/>
              </a:ext>
            </a:extLst>
          </p:cNvPr>
          <p:cNvSpPr txBox="1"/>
          <p:nvPr/>
        </p:nvSpPr>
        <p:spPr>
          <a:xfrm>
            <a:off x="429941" y="962353"/>
            <a:ext cx="826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23FDEF4-4B8D-4FAC-B6EF-467D65F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29" y="4505163"/>
            <a:ext cx="591671" cy="591671"/>
          </a:xfrm>
          <a:prstGeom prst="rect">
            <a:avLst/>
          </a:prstGeom>
          <a:noFill/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A57F89F4-BD49-4B2C-A4B1-ACCF314B23D8}"/>
              </a:ext>
            </a:extLst>
          </p:cNvPr>
          <p:cNvSpPr/>
          <p:nvPr/>
        </p:nvSpPr>
        <p:spPr>
          <a:xfrm>
            <a:off x="1658471" y="737613"/>
            <a:ext cx="5262282" cy="529669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Członkowie grupy tematycznej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E63178AF-349C-4FE0-98F7-EF1C20E904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01" t="16999" r="31810" b="24560"/>
          <a:stretch/>
        </p:blipFill>
        <p:spPr>
          <a:xfrm>
            <a:off x="93280" y="1535006"/>
            <a:ext cx="4128217" cy="3366178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F4C08C01-4F9D-46B5-A6BF-E6CED6CEB7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18" t="74954" r="32292" b="6538"/>
          <a:stretch/>
        </p:blipFill>
        <p:spPr>
          <a:xfrm>
            <a:off x="4361689" y="1544150"/>
            <a:ext cx="4128215" cy="106611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80290243-CA85-44C0-A609-E9A078544A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539" t="17900" r="3900" b="39198"/>
          <a:stretch/>
        </p:blipFill>
        <p:spPr>
          <a:xfrm>
            <a:off x="4361687" y="2605635"/>
            <a:ext cx="4128217" cy="24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9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B7FE517-E6B6-4EAB-810B-F207EE8A3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106" y="1886427"/>
            <a:ext cx="7387389" cy="745192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ndara" panose="020E0502030303020204" pitchFamily="34" charset="0"/>
              </a:rPr>
              <a:t>Dziękuję za uwagę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E4D0CC04-45ED-4E72-B80A-D2A6B983B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4106" y="2559097"/>
            <a:ext cx="6858000" cy="1682030"/>
          </a:xfrm>
        </p:spPr>
        <p:txBody>
          <a:bodyPr/>
          <a:lstStyle/>
          <a:p>
            <a:r>
              <a:rPr lang="pl-PL" dirty="0">
                <a:latin typeface="Candara" panose="020E0502030303020204" pitchFamily="34" charset="0"/>
              </a:rPr>
              <a:t>Imię i nazwisko: Beata Dudzińska</a:t>
            </a:r>
          </a:p>
          <a:p>
            <a:r>
              <a:rPr lang="pl-PL" dirty="0">
                <a:latin typeface="Candara" panose="020E0502030303020204" pitchFamily="34" charset="0"/>
              </a:rPr>
              <a:t>Funkcja: Zastępca Prezydenta Miasta Piły</a:t>
            </a:r>
          </a:p>
          <a:p>
            <a:r>
              <a:rPr lang="pl-PL" dirty="0">
                <a:latin typeface="Candara" panose="020E0502030303020204" pitchFamily="34" charset="0"/>
              </a:rPr>
              <a:t>Miasto: Piła</a:t>
            </a:r>
          </a:p>
          <a:p>
            <a:r>
              <a:rPr lang="pl-PL" dirty="0">
                <a:latin typeface="Candara" panose="020E0502030303020204" pitchFamily="34" charset="0"/>
              </a:rPr>
              <a:t>e-mail: bdudzinska.pila@gmail.com</a:t>
            </a:r>
            <a:endParaRPr lang="pl-PL" sz="800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A262A3F-9230-4C31-9852-21635DF4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695" y="753859"/>
            <a:ext cx="182880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E7AC5A8-1461-4327-9014-473402FDC724}"/>
              </a:ext>
            </a:extLst>
          </p:cNvPr>
          <p:cNvSpPr txBox="1">
            <a:spLocks/>
          </p:cNvSpPr>
          <p:nvPr/>
        </p:nvSpPr>
        <p:spPr>
          <a:xfrm>
            <a:off x="56705" y="197192"/>
            <a:ext cx="9142628" cy="65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latin typeface="Raleway"/>
                <a:ea typeface="Lato" panose="020F0502020204030203" pitchFamily="34" charset="0"/>
                <a:cs typeface="Lato" panose="020F0502020204030203" pitchFamily="34" charset="0"/>
              </a:rPr>
              <a:t>                  GOSPODARKA I RYNEK PRACY– wyzwania oraz rekomendacje</a:t>
            </a:r>
            <a:endParaRPr lang="pl-PL" sz="2000" dirty="0">
              <a:solidFill>
                <a:srgbClr val="1A1A1A"/>
              </a:solidFill>
              <a:latin typeface="Raleway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EE51E-5D10-4C56-AA8B-148357FC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" y="32023"/>
            <a:ext cx="1424922" cy="7552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2131A0-80F6-4AB5-8078-8D5A128AB0B2}"/>
              </a:ext>
            </a:extLst>
          </p:cNvPr>
          <p:cNvSpPr txBox="1"/>
          <p:nvPr/>
        </p:nvSpPr>
        <p:spPr>
          <a:xfrm>
            <a:off x="429941" y="962353"/>
            <a:ext cx="826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015B4B2-752E-4F45-B225-EA67E101D37A}"/>
              </a:ext>
            </a:extLst>
          </p:cNvPr>
          <p:cNvSpPr/>
          <p:nvPr/>
        </p:nvSpPr>
        <p:spPr>
          <a:xfrm>
            <a:off x="2534179" y="737613"/>
            <a:ext cx="3341365" cy="529669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Polaryzacja vs dyfuzja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B36A88A-AE02-4E7F-9041-1A9E6537BC97}"/>
              </a:ext>
            </a:extLst>
          </p:cNvPr>
          <p:cNvSpPr/>
          <p:nvPr/>
        </p:nvSpPr>
        <p:spPr>
          <a:xfrm>
            <a:off x="4229010" y="2744201"/>
            <a:ext cx="4683678" cy="673424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Małe ZIT-y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AFA4ED6-AF8B-48E4-B9A6-B2CDC091B5A9}"/>
              </a:ext>
            </a:extLst>
          </p:cNvPr>
          <p:cNvSpPr/>
          <p:nvPr/>
        </p:nvSpPr>
        <p:spPr>
          <a:xfrm>
            <a:off x="4229010" y="1712016"/>
            <a:ext cx="4683678" cy="673424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Zintegrowane Inwestycje Terytorialne (ZIT)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812071E-3A22-4F6B-96A4-3886CC445A82}"/>
              </a:ext>
            </a:extLst>
          </p:cNvPr>
          <p:cNvSpPr/>
          <p:nvPr/>
        </p:nvSpPr>
        <p:spPr>
          <a:xfrm>
            <a:off x="120745" y="2067680"/>
            <a:ext cx="3895459" cy="923330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Dostępność i transport publiczny </a:t>
            </a:r>
            <a:b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wzmacniania atrakcyjności ośrodków miejskich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23FDEF4-4B8D-4FAC-B6EF-467D65F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14" y="3586514"/>
            <a:ext cx="927369" cy="927369"/>
          </a:xfrm>
          <a:prstGeom prst="rect">
            <a:avLst/>
          </a:prstGeom>
          <a:noFill/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2C7947F-1B2F-4547-8E41-0B01ABF22B98}"/>
              </a:ext>
            </a:extLst>
          </p:cNvPr>
          <p:cNvSpPr txBox="1"/>
          <p:nvPr/>
        </p:nvSpPr>
        <p:spPr>
          <a:xfrm>
            <a:off x="5469770" y="4682772"/>
            <a:ext cx="367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Uwagi i komentarze można kierować do Koordynatora podzespołu dr Agnieszki Sobali-Gwosdz: </a:t>
            </a:r>
            <a:r>
              <a:rPr lang="pl-PL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asobala-gwosdz@irmir.pl</a:t>
            </a:r>
            <a:r>
              <a:rPr lang="pl-PL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80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E7AC5A8-1461-4327-9014-473402FDC724}"/>
              </a:ext>
            </a:extLst>
          </p:cNvPr>
          <p:cNvSpPr txBox="1">
            <a:spLocks/>
          </p:cNvSpPr>
          <p:nvPr/>
        </p:nvSpPr>
        <p:spPr>
          <a:xfrm>
            <a:off x="56705" y="197192"/>
            <a:ext cx="9142628" cy="65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latin typeface="Raleway"/>
                <a:ea typeface="Lato" panose="020F0502020204030203" pitchFamily="34" charset="0"/>
                <a:cs typeface="Lato" panose="020F0502020204030203" pitchFamily="34" charset="0"/>
              </a:rPr>
              <a:t>                  GOSPODARKA I RYNEK PRACY– wyzwania oraz rekomendacje</a:t>
            </a:r>
            <a:endParaRPr lang="pl-PL" sz="2000" dirty="0">
              <a:solidFill>
                <a:srgbClr val="1A1A1A"/>
              </a:solidFill>
              <a:latin typeface="Raleway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EE51E-5D10-4C56-AA8B-148357FC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" y="32023"/>
            <a:ext cx="1424922" cy="7552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2131A0-80F6-4AB5-8078-8D5A128AB0B2}"/>
              </a:ext>
            </a:extLst>
          </p:cNvPr>
          <p:cNvSpPr txBox="1"/>
          <p:nvPr/>
        </p:nvSpPr>
        <p:spPr>
          <a:xfrm>
            <a:off x="429941" y="962353"/>
            <a:ext cx="826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015B4B2-752E-4F45-B225-EA67E101D37A}"/>
              </a:ext>
            </a:extLst>
          </p:cNvPr>
          <p:cNvSpPr/>
          <p:nvPr/>
        </p:nvSpPr>
        <p:spPr>
          <a:xfrm>
            <a:off x="2534179" y="737613"/>
            <a:ext cx="3341365" cy="529669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Polaryzacja vs dyfuzja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B36A88A-AE02-4E7F-9041-1A9E6537BC97}"/>
              </a:ext>
            </a:extLst>
          </p:cNvPr>
          <p:cNvSpPr/>
          <p:nvPr/>
        </p:nvSpPr>
        <p:spPr>
          <a:xfrm>
            <a:off x="4229010" y="2744201"/>
            <a:ext cx="4683678" cy="673424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Małe ZIT-y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AFA4ED6-AF8B-48E4-B9A6-B2CDC091B5A9}"/>
              </a:ext>
            </a:extLst>
          </p:cNvPr>
          <p:cNvSpPr/>
          <p:nvPr/>
        </p:nvSpPr>
        <p:spPr>
          <a:xfrm>
            <a:off x="4229010" y="1712016"/>
            <a:ext cx="4683678" cy="673424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Zintegrowane Inwestycje Terytorialne (ZIT)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812071E-3A22-4F6B-96A4-3886CC445A82}"/>
              </a:ext>
            </a:extLst>
          </p:cNvPr>
          <p:cNvSpPr/>
          <p:nvPr/>
        </p:nvSpPr>
        <p:spPr>
          <a:xfrm>
            <a:off x="120745" y="2067680"/>
            <a:ext cx="3895459" cy="923330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Dostępność i transport publiczny </a:t>
            </a:r>
            <a:b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wzmacniania atrakcyjności ośrodków miejskich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23FDEF4-4B8D-4FAC-B6EF-467D65F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14" y="3586514"/>
            <a:ext cx="927369" cy="927369"/>
          </a:xfrm>
          <a:prstGeom prst="rect">
            <a:avLst/>
          </a:prstGeom>
          <a:noFill/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CEF68B0-CD4D-45AE-80E5-FFD864D4188B}"/>
              </a:ext>
            </a:extLst>
          </p:cNvPr>
          <p:cNvSpPr txBox="1"/>
          <p:nvPr/>
        </p:nvSpPr>
        <p:spPr>
          <a:xfrm>
            <a:off x="5469770" y="4682772"/>
            <a:ext cx="367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Uwagi i komentarze można kierować do Koordynatora podzespołu dr Agnieszki Sobali-Gwosdz: </a:t>
            </a:r>
            <a:r>
              <a:rPr lang="pl-PL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asobala-gwosdz@irmir.pl</a:t>
            </a:r>
            <a:r>
              <a:rPr lang="pl-PL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16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E7AC5A8-1461-4327-9014-473402FDC724}"/>
              </a:ext>
            </a:extLst>
          </p:cNvPr>
          <p:cNvSpPr txBox="1">
            <a:spLocks/>
          </p:cNvSpPr>
          <p:nvPr/>
        </p:nvSpPr>
        <p:spPr>
          <a:xfrm>
            <a:off x="56705" y="197192"/>
            <a:ext cx="9142628" cy="65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latin typeface="Raleway"/>
                <a:ea typeface="Lato" panose="020F0502020204030203" pitchFamily="34" charset="0"/>
                <a:cs typeface="Lato" panose="020F0502020204030203" pitchFamily="34" charset="0"/>
              </a:rPr>
              <a:t>                  GOSPODARKA I RYNEK PRACY– wyzwania oraz rekomendacje</a:t>
            </a:r>
            <a:endParaRPr lang="pl-PL" sz="2000" dirty="0">
              <a:solidFill>
                <a:srgbClr val="1A1A1A"/>
              </a:solidFill>
              <a:latin typeface="Raleway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EE51E-5D10-4C56-AA8B-148357FC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" y="32023"/>
            <a:ext cx="1424922" cy="7552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2131A0-80F6-4AB5-8078-8D5A128AB0B2}"/>
              </a:ext>
            </a:extLst>
          </p:cNvPr>
          <p:cNvSpPr txBox="1"/>
          <p:nvPr/>
        </p:nvSpPr>
        <p:spPr>
          <a:xfrm>
            <a:off x="429941" y="962353"/>
            <a:ext cx="826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015B4B2-752E-4F45-B225-EA67E101D37A}"/>
              </a:ext>
            </a:extLst>
          </p:cNvPr>
          <p:cNvSpPr/>
          <p:nvPr/>
        </p:nvSpPr>
        <p:spPr>
          <a:xfrm>
            <a:off x="1892596" y="838748"/>
            <a:ext cx="5358808" cy="1084733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Polaryzacja vs dyfuzja</a:t>
            </a:r>
          </a:p>
          <a:p>
            <a:pPr algn="ctr"/>
            <a:endParaRPr lang="pl-PL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Wzrost potencjału międzynarodowego polskich obszarów metropolitalnych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812071E-3A22-4F6B-96A4-3886CC445A82}"/>
              </a:ext>
            </a:extLst>
          </p:cNvPr>
          <p:cNvSpPr/>
          <p:nvPr/>
        </p:nvSpPr>
        <p:spPr>
          <a:xfrm>
            <a:off x="4713205" y="2588546"/>
            <a:ext cx="4126775" cy="859754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Optymalizacja finansowania </a:t>
            </a:r>
            <a:b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obszarów metropolitalnych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23FDEF4-4B8D-4FAC-B6EF-467D65F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14" y="3586514"/>
            <a:ext cx="927369" cy="927369"/>
          </a:xfrm>
          <a:prstGeom prst="rect">
            <a:avLst/>
          </a:prstGeom>
          <a:noFill/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3E3C0333-A9D1-4149-B180-73847B78A4DA}"/>
              </a:ext>
            </a:extLst>
          </p:cNvPr>
          <p:cNvSpPr/>
          <p:nvPr/>
        </p:nvSpPr>
        <p:spPr>
          <a:xfrm>
            <a:off x="304020" y="2476057"/>
            <a:ext cx="4126775" cy="1084733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Ustawy metropolitalne dla stowarzyszeń/związków metropolitalnych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BE74E0F-4EE9-495D-87EB-C25F9EC4D6B0}"/>
              </a:ext>
            </a:extLst>
          </p:cNvPr>
          <p:cNvSpPr txBox="1"/>
          <p:nvPr/>
        </p:nvSpPr>
        <p:spPr>
          <a:xfrm>
            <a:off x="5469770" y="4682772"/>
            <a:ext cx="367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Uwagi i komentarze można kierować do Koordynatora podzespołu dr Agnieszki Sobali-Gwosdz: </a:t>
            </a:r>
            <a:r>
              <a:rPr lang="pl-PL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asobala-gwosdz@irmir.pl</a:t>
            </a:r>
            <a:r>
              <a:rPr lang="pl-PL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56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E7AC5A8-1461-4327-9014-473402FDC724}"/>
              </a:ext>
            </a:extLst>
          </p:cNvPr>
          <p:cNvSpPr txBox="1">
            <a:spLocks/>
          </p:cNvSpPr>
          <p:nvPr/>
        </p:nvSpPr>
        <p:spPr>
          <a:xfrm>
            <a:off x="56705" y="197192"/>
            <a:ext cx="9142628" cy="65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latin typeface="Raleway"/>
                <a:ea typeface="Lato" panose="020F0502020204030203" pitchFamily="34" charset="0"/>
                <a:cs typeface="Lato" panose="020F0502020204030203" pitchFamily="34" charset="0"/>
              </a:rPr>
              <a:t>                  GOSPODARKA I RYNEK PRACY– wyzwania oraz rekomendacje</a:t>
            </a:r>
            <a:endParaRPr lang="pl-PL" sz="2000" dirty="0">
              <a:solidFill>
                <a:srgbClr val="1A1A1A"/>
              </a:solidFill>
              <a:latin typeface="Raleway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EE51E-5D10-4C56-AA8B-148357FC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" y="32023"/>
            <a:ext cx="1424922" cy="7552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2131A0-80F6-4AB5-8078-8D5A128AB0B2}"/>
              </a:ext>
            </a:extLst>
          </p:cNvPr>
          <p:cNvSpPr txBox="1"/>
          <p:nvPr/>
        </p:nvSpPr>
        <p:spPr>
          <a:xfrm>
            <a:off x="429941" y="962353"/>
            <a:ext cx="826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B36A88A-AE02-4E7F-9041-1A9E6537BC97}"/>
              </a:ext>
            </a:extLst>
          </p:cNvPr>
          <p:cNvSpPr/>
          <p:nvPr/>
        </p:nvSpPr>
        <p:spPr>
          <a:xfrm>
            <a:off x="904296" y="2342847"/>
            <a:ext cx="3443908" cy="1386469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Mandaty Terytorialne dla Obszarów Strategicznej Interwencji poszczególnych ośrodków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subregionalnych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AFA4ED6-AF8B-48E4-B9A6-B2CDC091B5A9}"/>
              </a:ext>
            </a:extLst>
          </p:cNvPr>
          <p:cNvSpPr/>
          <p:nvPr/>
        </p:nvSpPr>
        <p:spPr>
          <a:xfrm>
            <a:off x="4628019" y="2699370"/>
            <a:ext cx="3611685" cy="673424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powoływania miast </a:t>
            </a:r>
            <a:b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prawach powiatu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23FDEF4-4B8D-4FAC-B6EF-467D65F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14" y="3586514"/>
            <a:ext cx="927369" cy="927369"/>
          </a:xfrm>
          <a:prstGeom prst="rect">
            <a:avLst/>
          </a:prstGeom>
          <a:noFill/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D9B66E47-DA70-4904-BCF2-3DFC3A4F7E1A}"/>
              </a:ext>
            </a:extLst>
          </p:cNvPr>
          <p:cNvSpPr/>
          <p:nvPr/>
        </p:nvSpPr>
        <p:spPr>
          <a:xfrm>
            <a:off x="1892596" y="838748"/>
            <a:ext cx="5358808" cy="1084733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Polaryzacja vs dyfuzja</a:t>
            </a:r>
          </a:p>
          <a:p>
            <a:pPr algn="ctr"/>
            <a:endParaRPr lang="pl-PL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Wzmocnienie </a:t>
            </a:r>
            <a:r>
              <a:rPr lang="pl-PL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subregionalnych</a:t>
            </a: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pl-PL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biegunów wzrostu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F343048-0098-47DA-AFCE-5DBBC387B419}"/>
              </a:ext>
            </a:extLst>
          </p:cNvPr>
          <p:cNvSpPr txBox="1"/>
          <p:nvPr/>
        </p:nvSpPr>
        <p:spPr>
          <a:xfrm>
            <a:off x="5469770" y="4682772"/>
            <a:ext cx="367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Uwagi i komentarze można kierować do Koordynatora podzespołu dr Agnieszki Sobali-Gwosdz: </a:t>
            </a:r>
            <a:r>
              <a:rPr lang="pl-PL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asobala-gwosdz@irmir.pl</a:t>
            </a:r>
            <a:r>
              <a:rPr lang="pl-PL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40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E7AC5A8-1461-4327-9014-473402FDC724}"/>
              </a:ext>
            </a:extLst>
          </p:cNvPr>
          <p:cNvSpPr txBox="1">
            <a:spLocks/>
          </p:cNvSpPr>
          <p:nvPr/>
        </p:nvSpPr>
        <p:spPr>
          <a:xfrm>
            <a:off x="56705" y="197192"/>
            <a:ext cx="9142628" cy="65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latin typeface="Raleway"/>
                <a:ea typeface="Lato" panose="020F0502020204030203" pitchFamily="34" charset="0"/>
                <a:cs typeface="Lato" panose="020F0502020204030203" pitchFamily="34" charset="0"/>
              </a:rPr>
              <a:t>                  GOSPODARKA I RYNEK PRACY– wyzwania oraz rekomendacje</a:t>
            </a:r>
            <a:endParaRPr lang="pl-PL" sz="2000" dirty="0">
              <a:solidFill>
                <a:srgbClr val="1A1A1A"/>
              </a:solidFill>
              <a:latin typeface="Raleway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EE51E-5D10-4C56-AA8B-148357FC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" y="32023"/>
            <a:ext cx="1424922" cy="7552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2131A0-80F6-4AB5-8078-8D5A128AB0B2}"/>
              </a:ext>
            </a:extLst>
          </p:cNvPr>
          <p:cNvSpPr txBox="1"/>
          <p:nvPr/>
        </p:nvSpPr>
        <p:spPr>
          <a:xfrm>
            <a:off x="429941" y="962353"/>
            <a:ext cx="826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23FDEF4-4B8D-4FAC-B6EF-467D65F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14" y="3586514"/>
            <a:ext cx="927369" cy="927369"/>
          </a:xfrm>
          <a:prstGeom prst="rect">
            <a:avLst/>
          </a:prstGeom>
          <a:noFill/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5400F2D8-733E-4651-8502-36EEDE6870BA}"/>
              </a:ext>
            </a:extLst>
          </p:cNvPr>
          <p:cNvSpPr/>
          <p:nvPr/>
        </p:nvSpPr>
        <p:spPr>
          <a:xfrm>
            <a:off x="4515372" y="2235831"/>
            <a:ext cx="4126775" cy="1017118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Wzmocnienie rozwoju R&amp;D </a:t>
            </a:r>
            <a:b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wykorzystaniem potencjału doktorantów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A75B520-047F-46B0-AB39-7ED665FC12D9}"/>
              </a:ext>
            </a:extLst>
          </p:cNvPr>
          <p:cNvSpPr/>
          <p:nvPr/>
        </p:nvSpPr>
        <p:spPr>
          <a:xfrm>
            <a:off x="1481628" y="853497"/>
            <a:ext cx="6067488" cy="1191623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Przyciąganie i zatrzymywanie </a:t>
            </a:r>
            <a:b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potencjału ludzkiego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[przyciąganie i zatrzymywanie talentów]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E6A0703-B50E-4F59-9616-A87D2268D55B}"/>
              </a:ext>
            </a:extLst>
          </p:cNvPr>
          <p:cNvSpPr/>
          <p:nvPr/>
        </p:nvSpPr>
        <p:spPr>
          <a:xfrm>
            <a:off x="376153" y="2222111"/>
            <a:ext cx="3917941" cy="1030838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Budowa ekosystemu innowacji </a:t>
            </a:r>
            <a:b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poprzez działania kierowane do utalentowanych młodych ludzi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3C64B6B-B5A4-4655-92F3-B27334DDB206}"/>
              </a:ext>
            </a:extLst>
          </p:cNvPr>
          <p:cNvSpPr/>
          <p:nvPr/>
        </p:nvSpPr>
        <p:spPr>
          <a:xfrm>
            <a:off x="1825960" y="3444087"/>
            <a:ext cx="5247193" cy="1017118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Polityka komunalna oraz działania prospołeczne na rzecz rozwoju młodych talentów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E6975E0-C2EA-49FC-8C8D-EAC4CB2A2B52}"/>
              </a:ext>
            </a:extLst>
          </p:cNvPr>
          <p:cNvSpPr txBox="1"/>
          <p:nvPr/>
        </p:nvSpPr>
        <p:spPr>
          <a:xfrm>
            <a:off x="5469770" y="4682772"/>
            <a:ext cx="367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Uwagi i komentarze można kierować do Koordynatora podzespołu dr Agnieszki Sobali-Gwosdz: </a:t>
            </a:r>
            <a:r>
              <a:rPr lang="pl-PL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asobala-gwosdz@irmir.pl</a:t>
            </a:r>
            <a:r>
              <a:rPr lang="pl-PL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13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E7AC5A8-1461-4327-9014-473402FDC724}"/>
              </a:ext>
            </a:extLst>
          </p:cNvPr>
          <p:cNvSpPr txBox="1">
            <a:spLocks/>
          </p:cNvSpPr>
          <p:nvPr/>
        </p:nvSpPr>
        <p:spPr>
          <a:xfrm>
            <a:off x="56705" y="197192"/>
            <a:ext cx="9142628" cy="65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latin typeface="Raleway"/>
                <a:ea typeface="Lato" panose="020F0502020204030203" pitchFamily="34" charset="0"/>
                <a:cs typeface="Lato" panose="020F0502020204030203" pitchFamily="34" charset="0"/>
              </a:rPr>
              <a:t>                  GOSPODARKA I RYNEK PRACY– wyzwania oraz rekomendacje</a:t>
            </a:r>
            <a:endParaRPr lang="pl-PL" sz="2000" dirty="0">
              <a:solidFill>
                <a:srgbClr val="1A1A1A"/>
              </a:solidFill>
              <a:latin typeface="Raleway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EE51E-5D10-4C56-AA8B-148357FC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" y="32023"/>
            <a:ext cx="1424922" cy="7552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2131A0-80F6-4AB5-8078-8D5A128AB0B2}"/>
              </a:ext>
            </a:extLst>
          </p:cNvPr>
          <p:cNvSpPr txBox="1"/>
          <p:nvPr/>
        </p:nvSpPr>
        <p:spPr>
          <a:xfrm>
            <a:off x="429941" y="962353"/>
            <a:ext cx="826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23FDEF4-4B8D-4FAC-B6EF-467D65F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14" y="3586514"/>
            <a:ext cx="927369" cy="927369"/>
          </a:xfrm>
          <a:prstGeom prst="rect">
            <a:avLst/>
          </a:prstGeom>
          <a:noFill/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5F0796C0-E487-4500-A6BF-E5133F143D4B}"/>
              </a:ext>
            </a:extLst>
          </p:cNvPr>
          <p:cNvSpPr/>
          <p:nvPr/>
        </p:nvSpPr>
        <p:spPr>
          <a:xfrm>
            <a:off x="4515372" y="2235831"/>
            <a:ext cx="4126775" cy="1017118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Legalizacja pobytu cudzoziemców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7286927B-5040-488F-ACFE-DABDA2729351}"/>
              </a:ext>
            </a:extLst>
          </p:cNvPr>
          <p:cNvSpPr/>
          <p:nvPr/>
        </p:nvSpPr>
        <p:spPr>
          <a:xfrm>
            <a:off x="313400" y="2228971"/>
            <a:ext cx="3917941" cy="1030838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Integracja imigrantów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3B7B855-419C-47FA-9BD9-B1CE262F9EC5}"/>
              </a:ext>
            </a:extLst>
          </p:cNvPr>
          <p:cNvSpPr/>
          <p:nvPr/>
        </p:nvSpPr>
        <p:spPr>
          <a:xfrm>
            <a:off x="1481628" y="853497"/>
            <a:ext cx="6067488" cy="1191623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Przyciąganie i zatrzymywanie </a:t>
            </a:r>
            <a:b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potencjału ludzkiego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[przyciąganie i zatrzymywanie talentów]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A25DC1A-4A88-4797-AF23-C1E0F3279FE6}"/>
              </a:ext>
            </a:extLst>
          </p:cNvPr>
          <p:cNvSpPr txBox="1"/>
          <p:nvPr/>
        </p:nvSpPr>
        <p:spPr>
          <a:xfrm>
            <a:off x="5469770" y="4682772"/>
            <a:ext cx="367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Uwagi i komentarze można kierować do Koordynatora podzespołu dr Agnieszki Sobali-Gwosdz: </a:t>
            </a:r>
            <a:r>
              <a:rPr lang="pl-PL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asobala-gwosdz@irmir.pl</a:t>
            </a:r>
            <a:r>
              <a:rPr lang="pl-PL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64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E7AC5A8-1461-4327-9014-473402FDC724}"/>
              </a:ext>
            </a:extLst>
          </p:cNvPr>
          <p:cNvSpPr txBox="1">
            <a:spLocks/>
          </p:cNvSpPr>
          <p:nvPr/>
        </p:nvSpPr>
        <p:spPr>
          <a:xfrm>
            <a:off x="56705" y="197192"/>
            <a:ext cx="9142628" cy="65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latin typeface="Raleway"/>
                <a:ea typeface="Lato" panose="020F0502020204030203" pitchFamily="34" charset="0"/>
                <a:cs typeface="Lato" panose="020F0502020204030203" pitchFamily="34" charset="0"/>
              </a:rPr>
              <a:t>                  GOSPODARKA I RYNEK PRACY– wyzwania oraz rekomendacje</a:t>
            </a:r>
            <a:endParaRPr lang="pl-PL" sz="2000" dirty="0">
              <a:solidFill>
                <a:srgbClr val="1A1A1A"/>
              </a:solidFill>
              <a:latin typeface="Raleway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EE51E-5D10-4C56-AA8B-148357FC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" y="32023"/>
            <a:ext cx="1424922" cy="7552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2131A0-80F6-4AB5-8078-8D5A128AB0B2}"/>
              </a:ext>
            </a:extLst>
          </p:cNvPr>
          <p:cNvSpPr txBox="1"/>
          <p:nvPr/>
        </p:nvSpPr>
        <p:spPr>
          <a:xfrm>
            <a:off x="429941" y="962353"/>
            <a:ext cx="826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015B4B2-752E-4F45-B225-EA67E101D37A}"/>
              </a:ext>
            </a:extLst>
          </p:cNvPr>
          <p:cNvSpPr/>
          <p:nvPr/>
        </p:nvSpPr>
        <p:spPr>
          <a:xfrm>
            <a:off x="1531128" y="692581"/>
            <a:ext cx="6067567" cy="1191623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Instrumenty wspierania rozwoju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gospodarczego</a:t>
            </a:r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rozwoju przedsiębiorczości </a:t>
            </a:r>
            <a:b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polityki proinwestycyjnej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23FDEF4-4B8D-4FAC-B6EF-467D65F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6" y="3649623"/>
            <a:ext cx="927369" cy="927369"/>
          </a:xfrm>
          <a:prstGeom prst="rect">
            <a:avLst/>
          </a:prstGeom>
          <a:noFill/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3559F3F-C6A1-4A19-BAEB-3EAD755894CA}"/>
              </a:ext>
            </a:extLst>
          </p:cNvPr>
          <p:cNvSpPr/>
          <p:nvPr/>
        </p:nvSpPr>
        <p:spPr>
          <a:xfrm>
            <a:off x="4628018" y="2082386"/>
            <a:ext cx="4220147" cy="1024143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Integracja i koordynacja działań na rynku pracy w ramach MOF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C4DEE86-160A-42DD-BFC5-6B7C59A50119}"/>
              </a:ext>
            </a:extLst>
          </p:cNvPr>
          <p:cNvSpPr/>
          <p:nvPr/>
        </p:nvSpPr>
        <p:spPr>
          <a:xfrm>
            <a:off x="295835" y="2075826"/>
            <a:ext cx="4122828" cy="1024143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Integracja i koordynacja działań proinwestycyjnych w ramach MOF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08BC647-4935-478D-B384-90FEDE9BC008}"/>
              </a:ext>
            </a:extLst>
          </p:cNvPr>
          <p:cNvSpPr txBox="1"/>
          <p:nvPr/>
        </p:nvSpPr>
        <p:spPr>
          <a:xfrm>
            <a:off x="5469770" y="4682772"/>
            <a:ext cx="367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Uwagi i komentarze można kierować do Koordynatora podzespołu dr Agnieszki Sobali-Gwosdz: </a:t>
            </a:r>
            <a:r>
              <a:rPr lang="pl-PL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asobala-gwosdz@irmir.pl</a:t>
            </a:r>
            <a:r>
              <a:rPr lang="pl-PL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17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E7AC5A8-1461-4327-9014-473402FDC724}"/>
              </a:ext>
            </a:extLst>
          </p:cNvPr>
          <p:cNvSpPr txBox="1">
            <a:spLocks/>
          </p:cNvSpPr>
          <p:nvPr/>
        </p:nvSpPr>
        <p:spPr>
          <a:xfrm>
            <a:off x="56705" y="197192"/>
            <a:ext cx="9142628" cy="65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latin typeface="Raleway"/>
                <a:ea typeface="Lato" panose="020F0502020204030203" pitchFamily="34" charset="0"/>
                <a:cs typeface="Lato" panose="020F0502020204030203" pitchFamily="34" charset="0"/>
              </a:rPr>
              <a:t>                  GOSPODARKA I RYNEK PRACY– wyzwania oraz rekomendacje</a:t>
            </a:r>
            <a:endParaRPr lang="pl-PL" sz="2000" dirty="0">
              <a:solidFill>
                <a:srgbClr val="1A1A1A"/>
              </a:solidFill>
              <a:latin typeface="Raleway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EE51E-5D10-4C56-AA8B-148357FC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" y="32023"/>
            <a:ext cx="1424922" cy="7552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2131A0-80F6-4AB5-8078-8D5A128AB0B2}"/>
              </a:ext>
            </a:extLst>
          </p:cNvPr>
          <p:cNvSpPr txBox="1"/>
          <p:nvPr/>
        </p:nvSpPr>
        <p:spPr>
          <a:xfrm>
            <a:off x="429941" y="962353"/>
            <a:ext cx="826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015B4B2-752E-4F45-B225-EA67E101D37A}"/>
              </a:ext>
            </a:extLst>
          </p:cNvPr>
          <p:cNvSpPr/>
          <p:nvPr/>
        </p:nvSpPr>
        <p:spPr>
          <a:xfrm>
            <a:off x="1481628" y="853498"/>
            <a:ext cx="6067567" cy="1191623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Wspomaganie transformacji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kierunku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cyfrowej gospodarki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23FDEF4-4B8D-4FAC-B6EF-467D65F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73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6" y="3723590"/>
            <a:ext cx="927369" cy="927369"/>
          </a:xfrm>
          <a:prstGeom prst="rect">
            <a:avLst/>
          </a:prstGeom>
          <a:noFill/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5C4DEE86-160A-42DD-BFC5-6B7C59A50119}"/>
              </a:ext>
            </a:extLst>
          </p:cNvPr>
          <p:cNvSpPr/>
          <p:nvPr/>
        </p:nvSpPr>
        <p:spPr>
          <a:xfrm>
            <a:off x="2686493" y="2690705"/>
            <a:ext cx="3771014" cy="923331"/>
          </a:xfrm>
          <a:prstGeom prst="rect">
            <a:avLst/>
          </a:prstGeom>
          <a:solidFill>
            <a:srgbClr val="3C445F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pl-PL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pl-PL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3.0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EA6A001-8AE4-444D-8461-D2297AB5E0AF}"/>
              </a:ext>
            </a:extLst>
          </p:cNvPr>
          <p:cNvSpPr txBox="1"/>
          <p:nvPr/>
        </p:nvSpPr>
        <p:spPr>
          <a:xfrm>
            <a:off x="5469770" y="4682772"/>
            <a:ext cx="367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Uwagi i komentarze można kierować do Koordynatora podzespołu dr Agnieszki Sobali-Gwosdz: </a:t>
            </a:r>
            <a:r>
              <a:rPr lang="pl-PL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asobala-gwosdz@irmir.pl</a:t>
            </a:r>
            <a:r>
              <a:rPr lang="pl-PL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188201"/>
      </p:ext>
    </p:extLst>
  </p:cSld>
  <p:clrMapOvr>
    <a:masterClrMapping/>
  </p:clrMapOvr>
</p:sld>
</file>

<file path=ppt/theme/theme1.xml><?xml version="1.0" encoding="utf-8"?>
<a:theme xmlns:a="http://schemas.openxmlformats.org/drawingml/2006/main" name="Slajd tytułowy i końc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6A3D1210D0064ABE1BE124E2AFFDE3" ma:contentTypeVersion="11" ma:contentTypeDescription="Utwórz nowy dokument." ma:contentTypeScope="" ma:versionID="84fd9f6e9dd49230c7839bfc673f36ff">
  <xsd:schema xmlns:xsd="http://www.w3.org/2001/XMLSchema" xmlns:xs="http://www.w3.org/2001/XMLSchema" xmlns:p="http://schemas.microsoft.com/office/2006/metadata/properties" xmlns:ns2="4a07eeba-9bc3-47e7-9ac4-fddd11761be8" xmlns:ns3="695eaa01-9f43-4f0d-8e22-e7319a802ad9" targetNamespace="http://schemas.microsoft.com/office/2006/metadata/properties" ma:root="true" ma:fieldsID="04e595719efa0681a1106e44621b79d0" ns2:_="" ns3:_="">
    <xsd:import namespace="4a07eeba-9bc3-47e7-9ac4-fddd11761be8"/>
    <xsd:import namespace="695eaa01-9f43-4f0d-8e22-e7319a802a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7eeba-9bc3-47e7-9ac4-fddd11761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eaa01-9f43-4f0d-8e22-e7319a802a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60F9B-3517-4570-A176-26C5503FA656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695eaa01-9f43-4f0d-8e22-e7319a802ad9"/>
    <ds:schemaRef ds:uri="4a07eeba-9bc3-47e7-9ac4-fddd11761be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3020F8-6374-4691-A605-EE9483B5AB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C207A-48DD-4835-B5BB-C5312A7C5490}">
  <ds:schemaRefs>
    <ds:schemaRef ds:uri="4a07eeba-9bc3-47e7-9ac4-fddd11761be8"/>
    <ds:schemaRef ds:uri="695eaa01-9f43-4f0d-8e22-e7319a802a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468</Words>
  <Application>Microsoft Office PowerPoint</Application>
  <PresentationFormat>Niestandardowy</PresentationFormat>
  <Paragraphs>86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Candara</vt:lpstr>
      <vt:lpstr>Lato</vt:lpstr>
      <vt:lpstr>Raleway</vt:lpstr>
      <vt:lpstr>Slajd tytułowy i końcowy</vt:lpstr>
      <vt:lpstr>Projekt niestandardowy</vt:lpstr>
      <vt:lpstr>KRAJOWA POLITYKA MIEJSKA 2030  GOSPODARKA I RYNEK PRACY  „Krajowa Polityka Miejska 2030 a rola samorządu lokalnego w jej tworzeniu i wdrażaniu”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Majchrowska</dc:creator>
  <cp:lastModifiedBy>Krzysztof Gwosdz</cp:lastModifiedBy>
  <cp:revision>39</cp:revision>
  <dcterms:created xsi:type="dcterms:W3CDTF">2021-02-12T11:02:36Z</dcterms:created>
  <dcterms:modified xsi:type="dcterms:W3CDTF">2021-04-12T10:13:59Z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0x0101001A6A3D1210D0064ABE1BE124E2AFFDE3</vt:lpwstr>
  </property>
</Properties>
</file>