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61" r:id="rId5"/>
    <p:sldId id="259" r:id="rId6"/>
    <p:sldId id="283" r:id="rId7"/>
    <p:sldId id="263" r:id="rId8"/>
    <p:sldId id="284" r:id="rId9"/>
    <p:sldId id="260" r:id="rId10"/>
    <p:sldId id="282" r:id="rId11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1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3164"/>
    <a:srgbClr val="225B5F"/>
    <a:srgbClr val="E6E6E6"/>
    <a:srgbClr val="0F1722"/>
    <a:srgbClr val="348151"/>
    <a:srgbClr val="1B2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060" autoAdjust="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  <p:guide orient="horz" pos="31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xmlns="" id="{5E4FC509-A25D-4AC1-956B-244FAC61AF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xmlns="" id="{F1EDCBDF-04F2-4646-A118-9A2CBABEDF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9DC57A4-0A06-4604-B889-DBC52D82A85F}" type="datetime1">
              <a:rPr lang="pl-PL" smtClean="0"/>
              <a:t>17.09.2020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95BD4EF4-9023-4CAF-937E-F78CF009DB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C0300887-CA61-4CEF-BD28-E51D6F957D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00C303-0EDA-42E1-9745-6C6A39A7B5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67664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55E1F69-9870-44F1-B6D5-FC531A087E98}" type="datetime1">
              <a:rPr lang="pl-PL" noProof="0" smtClean="0"/>
              <a:t>17.09.2020</a:t>
            </a:fld>
            <a:endParaRPr lang="pl-PL" noProof="0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 smtClean="0"/>
              <a:t>Edytuj style wzorca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FC40A10-6036-4879-816D-55C01FC9484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657396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8339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5286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01811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7154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682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241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1029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5227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29747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161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z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278196A9-689D-4410-BFC0-7ACB19755A0C}"/>
              </a:ext>
            </a:extLst>
          </p:cNvPr>
          <p:cNvSpPr/>
          <p:nvPr userDrawn="1"/>
        </p:nvSpPr>
        <p:spPr>
          <a:xfrm>
            <a:off x="0" y="0"/>
            <a:ext cx="12192000" cy="4416552"/>
          </a:xfrm>
          <a:prstGeom prst="rect">
            <a:avLst/>
          </a:prstGeom>
          <a:blipFill>
            <a:blip r:embed="rId2"/>
            <a:srcRect/>
            <a:stretch>
              <a:fillRect l="-842" r="-8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29BFEAD-57CF-438A-8084-C5AC7F47E5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462986"/>
            <a:ext cx="9144000" cy="1786094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pl-PL" noProof="0" dirty="0" smtClean="0"/>
              <a:t>KLIKNIJ, ABY EDYTOWAĆ STYL WZORCA TYTUŁU</a:t>
            </a:r>
            <a:endParaRPr lang="pl-PL" noProof="0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7E17A3CB-B083-4E49-9123-A5E47559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A8C4102C-4609-416C-A808-0FFE0051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2D7BCC5D-6F2C-472F-BD4C-4096793D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7BE854BB-FA44-4CAB-85DF-F5C412560348}"/>
              </a:ext>
            </a:extLst>
          </p:cNvPr>
          <p:cNvSpPr/>
          <p:nvPr userDrawn="1"/>
        </p:nvSpPr>
        <p:spPr>
          <a:xfrm>
            <a:off x="0" y="4416552"/>
            <a:ext cx="12192000" cy="244144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389BFFF1-5465-4317-B9DB-C23A5B1D7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4696"/>
            <a:ext cx="9144000" cy="459798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  <p:sp>
        <p:nvSpPr>
          <p:cNvPr id="10" name="Obraz — symbol zastępczy 9">
            <a:extLst>
              <a:ext uri="{FF2B5EF4-FFF2-40B4-BE49-F238E27FC236}">
                <a16:creationId xmlns:a16="http://schemas.microsoft.com/office/drawing/2014/main" xmlns="" id="{EA313B4B-5B98-4B33-885A-DF7669E72D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5336" y="117298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676B4374-8F24-43DE-860D-E5C6EA850AB4}"/>
              </a:ext>
            </a:extLst>
          </p:cNvPr>
          <p:cNvGrpSpPr/>
          <p:nvPr userDrawn="1"/>
        </p:nvGrpSpPr>
        <p:grpSpPr>
          <a:xfrm>
            <a:off x="3339230" y="2253996"/>
            <a:ext cx="5467821" cy="100584"/>
            <a:chOff x="3374517" y="2253996"/>
            <a:chExt cx="5467821" cy="100584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xmlns="" id="{585C7755-9394-4129-AB48-1AC32DA80C75}"/>
                </a:ext>
              </a:extLst>
            </p:cNvPr>
            <p:cNvSpPr/>
            <p:nvPr userDrawn="1"/>
          </p:nvSpPr>
          <p:spPr>
            <a:xfrm>
              <a:off x="3374517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xmlns="" id="{64C71ABE-575A-48CF-82B1-EDE8535F3993}"/>
                </a:ext>
              </a:extLst>
            </p:cNvPr>
            <p:cNvCxnSpPr>
              <a:stCxn id="11" idx="6"/>
              <a:endCxn id="14" idx="2"/>
            </p:cNvCxnSpPr>
            <p:nvPr userDrawn="1"/>
          </p:nvCxnSpPr>
          <p:spPr>
            <a:xfrm>
              <a:off x="3475101" y="2304288"/>
              <a:ext cx="5266653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wal 13">
              <a:extLst>
                <a:ext uri="{FF2B5EF4-FFF2-40B4-BE49-F238E27FC236}">
                  <a16:creationId xmlns:a16="http://schemas.microsoft.com/office/drawing/2014/main" xmlns="" id="{E3C1EA63-78B2-4715-B4DC-63D98AC7F354}"/>
                </a:ext>
              </a:extLst>
            </p:cNvPr>
            <p:cNvSpPr/>
            <p:nvPr userDrawn="1"/>
          </p:nvSpPr>
          <p:spPr>
            <a:xfrm>
              <a:off x="8741754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xmlns="" id="{E9BB74A1-0BEA-4AD8-8138-0641A45D8B40}"/>
              </a:ext>
            </a:extLst>
          </p:cNvPr>
          <p:cNvGrpSpPr/>
          <p:nvPr userDrawn="1"/>
        </p:nvGrpSpPr>
        <p:grpSpPr>
          <a:xfrm>
            <a:off x="4652581" y="5305363"/>
            <a:ext cx="2886839" cy="100584"/>
            <a:chOff x="3631690" y="2253996"/>
            <a:chExt cx="5028467" cy="100584"/>
          </a:xfrm>
        </p:grpSpPr>
        <p:sp>
          <p:nvSpPr>
            <p:cNvPr id="17" name="Owal 16">
              <a:extLst>
                <a:ext uri="{FF2B5EF4-FFF2-40B4-BE49-F238E27FC236}">
                  <a16:creationId xmlns:a16="http://schemas.microsoft.com/office/drawing/2014/main" xmlns="" id="{73D0026E-5270-4C52-A1AF-5631E8192DCD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xmlns="" id="{A6085D92-5F70-4097-A2FF-C15B13788D0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wal 18">
              <a:extLst>
                <a:ext uri="{FF2B5EF4-FFF2-40B4-BE49-F238E27FC236}">
                  <a16:creationId xmlns:a16="http://schemas.microsoft.com/office/drawing/2014/main" xmlns="" id="{BE68EB6C-48D0-4EBF-8541-926D16790F52}"/>
                </a:ext>
              </a:extLst>
            </p:cNvPr>
            <p:cNvSpPr/>
            <p:nvPr userDrawn="1"/>
          </p:nvSpPr>
          <p:spPr>
            <a:xfrm>
              <a:off x="8484578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42463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 licz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16" y="707529"/>
            <a:ext cx="7118056" cy="569086"/>
          </a:xfrm>
        </p:spPr>
        <p:txBody>
          <a:bodyPr lIns="0" tIns="0" rIns="0" bIns="0"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9" name="Tekst — symbol zastępczy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92016" y="1625821"/>
            <a:ext cx="7096709" cy="978407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10" name="Obraz — symbol zastępczy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4314481" y="1375202"/>
            <a:ext cx="7877519" cy="100800"/>
            <a:chOff x="245550" y="3240138"/>
            <a:chExt cx="4015976" cy="10080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  <a:endCxn id="13" idx="6"/>
            </p:cNvCxnSpPr>
            <p:nvPr userDrawn="1"/>
          </p:nvCxnSpPr>
          <p:spPr>
            <a:xfrm>
              <a:off x="245550" y="3290538"/>
              <a:ext cx="401597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wal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4210138" y="324013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wal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wal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16" name="Tekst — symbol zastępczy 15">
            <a:extLst>
              <a:ext uri="{FF2B5EF4-FFF2-40B4-BE49-F238E27FC236}">
                <a16:creationId xmlns:a16="http://schemas.microsoft.com/office/drawing/2014/main" xmlns="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3723" y="3301941"/>
            <a:ext cx="3408243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l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pl-PL" noProof="0" dirty="0" smtClean="0"/>
              <a:t>12 345 zł</a:t>
            </a:r>
            <a:endParaRPr lang="pl-PL" noProof="0" dirty="0"/>
          </a:p>
        </p:txBody>
      </p:sp>
      <p:sp>
        <p:nvSpPr>
          <p:cNvPr id="34" name="Tekst — symbol zastępczy 2">
            <a:extLst>
              <a:ext uri="{FF2B5EF4-FFF2-40B4-BE49-F238E27FC236}">
                <a16:creationId xmlns:a16="http://schemas.microsoft.com/office/drawing/2014/main" xmlns="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716329" y="3394494"/>
            <a:ext cx="5678300" cy="978407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6" name="Tekst — symbol zastępczy 2">
            <a:extLst>
              <a:ext uri="{FF2B5EF4-FFF2-40B4-BE49-F238E27FC236}">
                <a16:creationId xmlns:a16="http://schemas.microsoft.com/office/drawing/2014/main" xmlns="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292016" y="3394494"/>
            <a:ext cx="1399099" cy="978407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26" name="Tekst — symbol zastępczy 15">
            <a:extLst>
              <a:ext uri="{FF2B5EF4-FFF2-40B4-BE49-F238E27FC236}">
                <a16:creationId xmlns:a16="http://schemas.microsoft.com/office/drawing/2014/main" xmlns="" id="{EA5D8D7D-F37C-49AD-98F0-641CE42B8A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3723" y="4594663"/>
            <a:ext cx="3408243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l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pl-PL" noProof="0" dirty="0" smtClean="0"/>
              <a:t>6 789 zł</a:t>
            </a:r>
            <a:endParaRPr lang="pl-PL" noProof="0" dirty="0"/>
          </a:p>
        </p:txBody>
      </p:sp>
      <p:sp>
        <p:nvSpPr>
          <p:cNvPr id="27" name="Tekst — symbol zastępczy 2">
            <a:extLst>
              <a:ext uri="{FF2B5EF4-FFF2-40B4-BE49-F238E27FC236}">
                <a16:creationId xmlns:a16="http://schemas.microsoft.com/office/drawing/2014/main" xmlns="" id="{521FF93D-8384-4E22-8645-BDE6AB983488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5716329" y="4687216"/>
            <a:ext cx="5678300" cy="978407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28" name="Tekst — symbol zastępczy 2">
            <a:extLst>
              <a:ext uri="{FF2B5EF4-FFF2-40B4-BE49-F238E27FC236}">
                <a16:creationId xmlns:a16="http://schemas.microsoft.com/office/drawing/2014/main" xmlns="" id="{BA358F36-EA77-462E-9158-AFDF1D449A1A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292016" y="4687216"/>
            <a:ext cx="1399099" cy="978407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40411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zawartości z okręg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3242645"/>
            <a:ext cx="4464049" cy="1177174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 dirty="0" smtClean="0"/>
              <a:t>KLIKNIJ, ABY EDYTOWAĆ</a:t>
            </a:r>
            <a:endParaRPr lang="pl-PL" noProof="0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4872948"/>
            <a:ext cx="4443165" cy="882062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4581382"/>
            <a:ext cx="3390093" cy="100800"/>
            <a:chOff x="-1228304" y="3240138"/>
            <a:chExt cx="3390093" cy="100800"/>
          </a:xfrm>
        </p:grpSpPr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3385751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wal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2060989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16" name="Tekst — symbol zastępczy 2">
            <a:extLst>
              <a:ext uri="{FF2B5EF4-FFF2-40B4-BE49-F238E27FC236}">
                <a16:creationId xmlns:a16="http://schemas.microsoft.com/office/drawing/2014/main" xmlns="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33023" y="4551485"/>
            <a:ext cx="5855702" cy="1208079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wal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wal 8">
            <a:extLst>
              <a:ext uri="{FF2B5EF4-FFF2-40B4-BE49-F238E27FC236}">
                <a16:creationId xmlns:a16="http://schemas.microsoft.com/office/drawing/2014/main" xmlns="" id="{ADC059E4-36DE-4100-8F15-85A9F37E84FE}"/>
              </a:ext>
            </a:extLst>
          </p:cNvPr>
          <p:cNvSpPr/>
          <p:nvPr userDrawn="1"/>
        </p:nvSpPr>
        <p:spPr>
          <a:xfrm>
            <a:off x="3616960" y="859665"/>
            <a:ext cx="2121408" cy="2121408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xmlns="" id="{34E475F8-9B44-4A3E-9F99-CF0346C89B8E}"/>
              </a:ext>
            </a:extLst>
          </p:cNvPr>
          <p:cNvSpPr/>
          <p:nvPr userDrawn="1"/>
        </p:nvSpPr>
        <p:spPr>
          <a:xfrm>
            <a:off x="5522965" y="836613"/>
            <a:ext cx="2816352" cy="2816352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xmlns="" id="{EF5FAF95-28E9-4D03-884C-A89CBC8B61DC}"/>
              </a:ext>
            </a:extLst>
          </p:cNvPr>
          <p:cNvSpPr/>
          <p:nvPr userDrawn="1"/>
        </p:nvSpPr>
        <p:spPr>
          <a:xfrm>
            <a:off x="8123915" y="859665"/>
            <a:ext cx="3273552" cy="3273552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27" name="Tekst — symbol zastępczy 15">
            <a:extLst>
              <a:ext uri="{FF2B5EF4-FFF2-40B4-BE49-F238E27FC236}">
                <a16:creationId xmlns:a16="http://schemas.microsoft.com/office/drawing/2014/main" xmlns="" id="{5F221D05-AC12-4B7C-A00B-E28F93E23D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51931" y="1382322"/>
            <a:ext cx="168109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 rtl="0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pl-PL" noProof="0" dirty="0" smtClean="0"/>
              <a:t>25 zł</a:t>
            </a:r>
            <a:endParaRPr lang="pl-PL" noProof="0" dirty="0"/>
          </a:p>
        </p:txBody>
      </p:sp>
      <p:sp>
        <p:nvSpPr>
          <p:cNvPr id="28" name="Tekst — symbol zastępczy 2">
            <a:extLst>
              <a:ext uri="{FF2B5EF4-FFF2-40B4-BE49-F238E27FC236}">
                <a16:creationId xmlns:a16="http://schemas.microsoft.com/office/drawing/2014/main" xmlns="" id="{A3904B01-A725-4CE3-9321-D42F3E296703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927524" y="2363691"/>
            <a:ext cx="1519848" cy="617093"/>
          </a:xfrm>
        </p:spPr>
        <p:txBody>
          <a:bodyPr lIns="0" tIns="0" rIns="0" bIns="0" rtlCol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Sekcja 1</a:t>
            </a:r>
            <a:br>
              <a:rPr lang="pl-PL" noProof="0" dirty="0" smtClean="0"/>
            </a:br>
            <a:r>
              <a:rPr lang="pl-PL" noProof="0" dirty="0" smtClean="0"/>
              <a:t>Stanowisko</a:t>
            </a:r>
            <a:endParaRPr lang="pl-PL" noProof="0" dirty="0"/>
          </a:p>
        </p:txBody>
      </p:sp>
      <p:sp>
        <p:nvSpPr>
          <p:cNvPr id="29" name="Tekst — symbol zastępczy 2">
            <a:extLst>
              <a:ext uri="{FF2B5EF4-FFF2-40B4-BE49-F238E27FC236}">
                <a16:creationId xmlns:a16="http://schemas.microsoft.com/office/drawing/2014/main" xmlns="" id="{D9CE08AF-782B-4514-BE33-D3AED71A734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06132" y="1185842"/>
            <a:ext cx="1519848" cy="250619"/>
          </a:xfrm>
        </p:spPr>
        <p:txBody>
          <a:bodyPr lIns="0" tIns="0" rIns="0" bIns="0" rtlCol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MILIARDÓW</a:t>
            </a:r>
            <a:endParaRPr lang="pl-PL" noProof="0" dirty="0"/>
          </a:p>
        </p:txBody>
      </p:sp>
      <p:sp>
        <p:nvSpPr>
          <p:cNvPr id="30" name="Tekst — symbol zastępczy 15">
            <a:extLst>
              <a:ext uri="{FF2B5EF4-FFF2-40B4-BE49-F238E27FC236}">
                <a16:creationId xmlns:a16="http://schemas.microsoft.com/office/drawing/2014/main" xmlns="" id="{614098B4-704D-42A8-B776-2C93C30C39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13495" y="1767897"/>
            <a:ext cx="168109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 rtl="0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pl-PL" noProof="0" dirty="0" smtClean="0"/>
              <a:t>50 zł</a:t>
            </a:r>
            <a:endParaRPr lang="pl-PL" noProof="0" dirty="0"/>
          </a:p>
        </p:txBody>
      </p:sp>
      <p:sp>
        <p:nvSpPr>
          <p:cNvPr id="31" name="Tekst — symbol zastępczy 2">
            <a:extLst>
              <a:ext uri="{FF2B5EF4-FFF2-40B4-BE49-F238E27FC236}">
                <a16:creationId xmlns:a16="http://schemas.microsoft.com/office/drawing/2014/main" xmlns="" id="{CE6465F4-0B4D-4B43-BE59-BC984FE8EF05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6189088" y="2753338"/>
            <a:ext cx="1519848" cy="617093"/>
          </a:xfrm>
        </p:spPr>
        <p:txBody>
          <a:bodyPr lIns="0" tIns="0" rIns="0" bIns="0" rtlCol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Sekcja 1</a:t>
            </a:r>
            <a:br>
              <a:rPr lang="pl-PL" noProof="0" dirty="0" smtClean="0"/>
            </a:br>
            <a:r>
              <a:rPr lang="pl-PL" noProof="0" dirty="0" smtClean="0"/>
              <a:t>Stanowisko</a:t>
            </a:r>
            <a:endParaRPr lang="pl-PL" noProof="0" dirty="0"/>
          </a:p>
        </p:txBody>
      </p:sp>
      <p:sp>
        <p:nvSpPr>
          <p:cNvPr id="32" name="Tekst — symbol zastępczy 2">
            <a:extLst>
              <a:ext uri="{FF2B5EF4-FFF2-40B4-BE49-F238E27FC236}">
                <a16:creationId xmlns:a16="http://schemas.microsoft.com/office/drawing/2014/main" xmlns="" id="{4DBC997E-F996-4F59-A610-3C8558F180C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067696" y="1537655"/>
            <a:ext cx="1519848" cy="250619"/>
          </a:xfrm>
        </p:spPr>
        <p:txBody>
          <a:bodyPr lIns="0" tIns="0" rIns="0" bIns="0" rtlCol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MILIARDÓW</a:t>
            </a:r>
            <a:endParaRPr lang="pl-PL" noProof="0" dirty="0"/>
          </a:p>
        </p:txBody>
      </p:sp>
      <p:sp>
        <p:nvSpPr>
          <p:cNvPr id="33" name="Tekst — symbol zastępczy 15">
            <a:extLst>
              <a:ext uri="{FF2B5EF4-FFF2-40B4-BE49-F238E27FC236}">
                <a16:creationId xmlns:a16="http://schemas.microsoft.com/office/drawing/2014/main" xmlns="" id="{D2098E46-8023-469E-86ED-39848BCA69B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14444" y="2049128"/>
            <a:ext cx="2010420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 rtl="0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pl-PL" noProof="0" dirty="0" smtClean="0"/>
              <a:t>100 zł</a:t>
            </a:r>
            <a:endParaRPr lang="pl-PL" noProof="0" dirty="0"/>
          </a:p>
        </p:txBody>
      </p:sp>
      <p:sp>
        <p:nvSpPr>
          <p:cNvPr id="34" name="Tekst — symbol zastępczy 2">
            <a:extLst>
              <a:ext uri="{FF2B5EF4-FFF2-40B4-BE49-F238E27FC236}">
                <a16:creationId xmlns:a16="http://schemas.microsoft.com/office/drawing/2014/main" xmlns="" id="{93715D94-9DBE-476D-B2A4-208BC6D40C3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981735" y="3034569"/>
            <a:ext cx="1519848" cy="617093"/>
          </a:xfrm>
        </p:spPr>
        <p:txBody>
          <a:bodyPr lIns="0" tIns="0" rIns="0" bIns="0" rtlCol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Sekcja 1</a:t>
            </a:r>
            <a:br>
              <a:rPr lang="pl-PL" noProof="0" dirty="0" smtClean="0"/>
            </a:br>
            <a:r>
              <a:rPr lang="pl-PL" noProof="0" dirty="0" smtClean="0"/>
              <a:t>Stanowisko</a:t>
            </a:r>
            <a:endParaRPr lang="pl-PL" noProof="0" dirty="0"/>
          </a:p>
        </p:txBody>
      </p:sp>
      <p:sp>
        <p:nvSpPr>
          <p:cNvPr id="35" name="Tekst — symbol zastępczy 2">
            <a:extLst>
              <a:ext uri="{FF2B5EF4-FFF2-40B4-BE49-F238E27FC236}">
                <a16:creationId xmlns:a16="http://schemas.microsoft.com/office/drawing/2014/main" xmlns="" id="{C6E1A50B-8AFF-497B-8AEC-C61D95DC068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089050" y="1818886"/>
            <a:ext cx="1519848" cy="250619"/>
          </a:xfrm>
        </p:spPr>
        <p:txBody>
          <a:bodyPr lIns="0" tIns="0" rIns="0" bIns="0" rtlCol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MILIARDÓW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942925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 z podtytuł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7529"/>
            <a:ext cx="5314072" cy="569086"/>
          </a:xfrm>
        </p:spPr>
        <p:txBody>
          <a:bodyPr lIns="0" tIns="0" rIns="0" bIns="0"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pl-PL" noProof="0" dirty="0" smtClean="0"/>
              <a:t>KLIKNIJ, ABY EDYTOWAĆ TYTUŁ</a:t>
            </a:r>
            <a:endParaRPr lang="pl-PL" noProof="0" dirty="0"/>
          </a:p>
        </p:txBody>
      </p:sp>
      <p:sp>
        <p:nvSpPr>
          <p:cNvPr id="9" name="Tekst — symbol zastępczy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1625821"/>
            <a:ext cx="5292725" cy="978407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10" name="Obraz — symbol zastępczy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383372"/>
            <a:ext cx="6096000" cy="100800"/>
            <a:chOff x="646015" y="3248308"/>
            <a:chExt cx="3107749" cy="10080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wal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wal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wal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34" name="Tekst — symbol zastępczy 2">
            <a:extLst>
              <a:ext uri="{FF2B5EF4-FFF2-40B4-BE49-F238E27FC236}">
                <a16:creationId xmlns:a16="http://schemas.microsoft.com/office/drawing/2014/main" xmlns="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31851" y="3335524"/>
            <a:ext cx="4817836" cy="2248846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6" name="Tekst — symbol zastępczy 2">
            <a:extLst>
              <a:ext uri="{FF2B5EF4-FFF2-40B4-BE49-F238E27FC236}">
                <a16:creationId xmlns:a16="http://schemas.microsoft.com/office/drawing/2014/main" xmlns="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31850" y="2905291"/>
            <a:ext cx="2915732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23" name="Tekst — symbol zastępczy 2">
            <a:extLst>
              <a:ext uri="{FF2B5EF4-FFF2-40B4-BE49-F238E27FC236}">
                <a16:creationId xmlns:a16="http://schemas.microsoft.com/office/drawing/2014/main" xmlns="" id="{ABD2EF23-562D-4049-92E3-48371C9E83A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098826" y="3335524"/>
            <a:ext cx="5311245" cy="2248846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24" name="Tekst — symbol zastępczy 2">
            <a:extLst>
              <a:ext uri="{FF2B5EF4-FFF2-40B4-BE49-F238E27FC236}">
                <a16:creationId xmlns:a16="http://schemas.microsoft.com/office/drawing/2014/main" xmlns="" id="{FB2A0B34-417C-46AC-95C0-9B2A2FCC8BFC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98826" y="2905291"/>
            <a:ext cx="2915732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78086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wykre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105" y="707529"/>
            <a:ext cx="3704150" cy="569086"/>
          </a:xfrm>
        </p:spPr>
        <p:txBody>
          <a:bodyPr lIns="0" tIns="0" rIns="0" bIns="0"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pl-PL" noProof="0" dirty="0" smtClean="0"/>
              <a:t>KLIKNIJ, ABY EDYTOWAĆ</a:t>
            </a:r>
            <a:endParaRPr lang="pl-PL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>
            <a:off x="-6" y="1374243"/>
            <a:ext cx="4508516" cy="100800"/>
            <a:chOff x="646012" y="3239179"/>
            <a:chExt cx="2298452" cy="10080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  <a:endCxn id="13" idx="2"/>
            </p:cNvCxnSpPr>
            <p:nvPr userDrawn="1"/>
          </p:nvCxnSpPr>
          <p:spPr>
            <a:xfrm flipV="1">
              <a:off x="646012" y="3289579"/>
              <a:ext cx="2247064" cy="959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wal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2893076" y="3239179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wal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wal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1" name="Obraz — symbol zastępczy 11" descr="Kwadrant ze znakami logo konkurencji">
            <a:extLst>
              <a:ext uri="{FF2B5EF4-FFF2-40B4-BE49-F238E27FC236}">
                <a16:creationId xmlns:a16="http://schemas.microsoft.com/office/drawing/2014/main" xmlns="" id="{58A093A6-410B-4E4B-BA54-D31E8313D9B1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928670" y="2872719"/>
            <a:ext cx="1772153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dirty="0" smtClean="0"/>
              <a:t>Konkurent 2</a:t>
            </a:r>
          </a:p>
          <a:p>
            <a:pPr rtl="0"/>
            <a:r>
              <a:rPr lang="pl-PL" noProof="0" dirty="0" smtClean="0"/>
              <a:t>Logo</a:t>
            </a:r>
            <a:endParaRPr lang="pl-PL" noProof="0" dirty="0"/>
          </a:p>
        </p:txBody>
      </p:sp>
      <p:sp>
        <p:nvSpPr>
          <p:cNvPr id="22" name="Obraz — symbol zastępczy 11" descr="Kwadrant ze znakami logo konkurencji">
            <a:extLst>
              <a:ext uri="{FF2B5EF4-FFF2-40B4-BE49-F238E27FC236}">
                <a16:creationId xmlns:a16="http://schemas.microsoft.com/office/drawing/2014/main" xmlns="" id="{C852F764-614E-4E0D-B231-E5EF9B5D3AF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06105" y="2171148"/>
            <a:ext cx="1655064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dirty="0" smtClean="0"/>
              <a:t>Konkurent 1</a:t>
            </a:r>
          </a:p>
          <a:p>
            <a:pPr rtl="0"/>
            <a:r>
              <a:rPr lang="pl-PL" noProof="0" dirty="0" smtClean="0"/>
              <a:t>Logo</a:t>
            </a:r>
            <a:endParaRPr lang="pl-PL" noProof="0" dirty="0"/>
          </a:p>
        </p:txBody>
      </p:sp>
      <p:sp>
        <p:nvSpPr>
          <p:cNvPr id="25" name="Obraz — symbol zastępczy 11" descr="Kwadrant ze znakami logo konkurencji">
            <a:extLst>
              <a:ext uri="{FF2B5EF4-FFF2-40B4-BE49-F238E27FC236}">
                <a16:creationId xmlns:a16="http://schemas.microsoft.com/office/drawing/2014/main" xmlns="" id="{0349F007-C349-4EF3-A61F-86C43BEB547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729582" y="4456262"/>
            <a:ext cx="1772153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dirty="0" smtClean="0"/>
              <a:t>Konkurent 3</a:t>
            </a:r>
          </a:p>
          <a:p>
            <a:pPr rtl="0"/>
            <a:r>
              <a:rPr lang="pl-PL" noProof="0" dirty="0" smtClean="0"/>
              <a:t>Logo</a:t>
            </a:r>
            <a:endParaRPr lang="pl-PL" noProof="0" dirty="0"/>
          </a:p>
        </p:txBody>
      </p:sp>
      <p:sp>
        <p:nvSpPr>
          <p:cNvPr id="26" name="Obraz — symbol zastępczy 11" descr="Kwadrant ze znakami logo konkurencji">
            <a:extLst>
              <a:ext uri="{FF2B5EF4-FFF2-40B4-BE49-F238E27FC236}">
                <a16:creationId xmlns:a16="http://schemas.microsoft.com/office/drawing/2014/main" xmlns="" id="{FEA8BDDC-623F-4C67-AD04-E7801B53701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829546" y="2770168"/>
            <a:ext cx="1772153" cy="777240"/>
          </a:xfrm>
          <a:noFill/>
        </p:spPr>
        <p:txBody>
          <a:bodyPr rtlCol="0" anchor="ctr" anchorCtr="0">
            <a:noAutofit/>
          </a:bodyPr>
          <a:lstStyle>
            <a:lvl1pPr marL="0" indent="0" algn="ctr" rtl="0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dirty="0" smtClean="0"/>
              <a:t>Konkurent 4</a:t>
            </a:r>
          </a:p>
          <a:p>
            <a:pPr rtl="0"/>
            <a:r>
              <a:rPr lang="pl-PL" noProof="0" dirty="0" smtClean="0"/>
              <a:t>Logo</a:t>
            </a:r>
            <a:endParaRPr lang="pl-PL" noProof="0" dirty="0"/>
          </a:p>
        </p:txBody>
      </p:sp>
      <p:sp>
        <p:nvSpPr>
          <p:cNvPr id="27" name="Obraz — symbol zastępczy 11" descr="Kwadrant ze znakami logo konkurencji">
            <a:extLst>
              <a:ext uri="{FF2B5EF4-FFF2-40B4-BE49-F238E27FC236}">
                <a16:creationId xmlns:a16="http://schemas.microsoft.com/office/drawing/2014/main" xmlns="" id="{28B0D00B-97E7-4133-B35A-AC2EF334CD2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610067" y="4588832"/>
            <a:ext cx="1772153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dirty="0" smtClean="0"/>
              <a:t>Konkurent 5</a:t>
            </a:r>
          </a:p>
          <a:p>
            <a:pPr rtl="0"/>
            <a:r>
              <a:rPr lang="pl-PL" noProof="0" dirty="0" smtClean="0"/>
              <a:t>Logo</a:t>
            </a:r>
            <a:endParaRPr lang="pl-PL" noProof="0" dirty="0"/>
          </a:p>
        </p:txBody>
      </p:sp>
      <p:sp>
        <p:nvSpPr>
          <p:cNvPr id="28" name="Obraz — symbol zastępczy 11" descr="Kwadrant ze znakami logo konkurencji">
            <a:extLst>
              <a:ext uri="{FF2B5EF4-FFF2-40B4-BE49-F238E27FC236}">
                <a16:creationId xmlns:a16="http://schemas.microsoft.com/office/drawing/2014/main" xmlns="" id="{8D1A7417-EFAD-46F6-ADA5-117D4C7B1A9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571158" y="4977452"/>
            <a:ext cx="1772153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dirty="0" smtClean="0"/>
              <a:t>Konkurent 6</a:t>
            </a:r>
          </a:p>
          <a:p>
            <a:pPr rtl="0"/>
            <a:r>
              <a:rPr lang="pl-PL" noProof="0" dirty="0" smtClean="0"/>
              <a:t>Logo</a:t>
            </a:r>
            <a:endParaRPr lang="pl-PL" noProof="0" dirty="0"/>
          </a:p>
        </p:txBody>
      </p:sp>
      <p:sp>
        <p:nvSpPr>
          <p:cNvPr id="29" name="Tekst — symbol zastępczy 7">
            <a:extLst>
              <a:ext uri="{FF2B5EF4-FFF2-40B4-BE49-F238E27FC236}">
                <a16:creationId xmlns:a16="http://schemas.microsoft.com/office/drawing/2014/main" xmlns="" id="{D4B80E14-BBC8-42CC-8777-FFF50D168A0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9869" y="3642757"/>
            <a:ext cx="2741612" cy="248888"/>
          </a:xfrm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pl-PL" noProof="0" dirty="0" smtClean="0"/>
              <a:t>Bardziej kosztowne</a:t>
            </a:r>
            <a:endParaRPr lang="pl-PL" noProof="0" dirty="0"/>
          </a:p>
        </p:txBody>
      </p:sp>
      <p:sp>
        <p:nvSpPr>
          <p:cNvPr id="30" name="Tekst — symbol zastępczy 7">
            <a:extLst>
              <a:ext uri="{FF2B5EF4-FFF2-40B4-BE49-F238E27FC236}">
                <a16:creationId xmlns:a16="http://schemas.microsoft.com/office/drawing/2014/main" xmlns="" id="{95033551-3DD0-4EBE-8DFD-9335F8BA92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15481" y="5884080"/>
            <a:ext cx="2741612" cy="248888"/>
          </a:xfrm>
        </p:spPr>
        <p:txBody>
          <a:bodyPr wrap="square" lIns="0" tIns="0" rIns="0" bIns="0" rtlCol="0">
            <a:noAutofit/>
          </a:bodyPr>
          <a:lstStyle>
            <a:lvl1pPr marL="0" indent="0" algn="l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pl-PL" noProof="0" dirty="0" smtClean="0"/>
              <a:t>Mniej wygodne</a:t>
            </a:r>
            <a:endParaRPr lang="pl-PL" noProof="0" dirty="0"/>
          </a:p>
        </p:txBody>
      </p:sp>
      <p:sp>
        <p:nvSpPr>
          <p:cNvPr id="31" name="Tekst — symbol zastępczy 7">
            <a:extLst>
              <a:ext uri="{FF2B5EF4-FFF2-40B4-BE49-F238E27FC236}">
                <a16:creationId xmlns:a16="http://schemas.microsoft.com/office/drawing/2014/main" xmlns="" id="{CC507E62-D7F3-4E81-8DE2-5A7084588A3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15481" y="1343118"/>
            <a:ext cx="2741612" cy="248888"/>
          </a:xfrm>
        </p:spPr>
        <p:txBody>
          <a:bodyPr wrap="square" lIns="0" tIns="0" rIns="0" bIns="0" rtlCol="0">
            <a:noAutofit/>
          </a:bodyPr>
          <a:lstStyle>
            <a:lvl1pPr marL="0" indent="0" algn="l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pl-PL" noProof="0" dirty="0" smtClean="0"/>
              <a:t>Bardziej wygodne</a:t>
            </a:r>
            <a:endParaRPr lang="pl-PL" noProof="0" dirty="0"/>
          </a:p>
        </p:txBody>
      </p:sp>
      <p:sp>
        <p:nvSpPr>
          <p:cNvPr id="32" name="Obraz — symbol zastępczy 13">
            <a:extLst>
              <a:ext uri="{FF2B5EF4-FFF2-40B4-BE49-F238E27FC236}">
                <a16:creationId xmlns:a16="http://schemas.microsoft.com/office/drawing/2014/main" xmlns="" id="{61EF622D-8E08-41C3-BEBA-2274C2AB487A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17999" y="1977257"/>
            <a:ext cx="1481328" cy="758952"/>
          </a:xfrm>
          <a:noFill/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33" name="Tekst — symbol zastępczy 7">
            <a:extLst>
              <a:ext uri="{FF2B5EF4-FFF2-40B4-BE49-F238E27FC236}">
                <a16:creationId xmlns:a16="http://schemas.microsoft.com/office/drawing/2014/main" xmlns="" id="{690ADA54-0156-49A9-AEF7-A4972EEB15A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651686" y="3642757"/>
            <a:ext cx="2741612" cy="24888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pl-PL" noProof="0" dirty="0" smtClean="0"/>
              <a:t>Mniej kosztowne</a:t>
            </a:r>
            <a:endParaRPr lang="pl-PL" noProof="0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xmlns="" id="{32193FB7-0142-40DD-9186-F3156B0AE4B0}"/>
              </a:ext>
            </a:extLst>
          </p:cNvPr>
          <p:cNvGrpSpPr/>
          <p:nvPr userDrawn="1"/>
        </p:nvGrpSpPr>
        <p:grpSpPr>
          <a:xfrm>
            <a:off x="6045600" y="1376748"/>
            <a:ext cx="100800" cy="5481252"/>
            <a:chOff x="6045600" y="1376748"/>
            <a:chExt cx="100800" cy="5481252"/>
          </a:xfrm>
        </p:grpSpPr>
        <p:cxnSp>
          <p:nvCxnSpPr>
            <p:cNvPr id="3" name="Łącznik prosty 2">
              <a:extLst>
                <a:ext uri="{FF2B5EF4-FFF2-40B4-BE49-F238E27FC236}">
                  <a16:creationId xmlns:a16="http://schemas.microsoft.com/office/drawing/2014/main" xmlns="" id="{CD1389D4-2EB7-40E2-B21B-4EE70FCA2236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3389377" y="4151376"/>
              <a:ext cx="541324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wal 34">
              <a:extLst>
                <a:ext uri="{FF2B5EF4-FFF2-40B4-BE49-F238E27FC236}">
                  <a16:creationId xmlns:a16="http://schemas.microsoft.com/office/drawing/2014/main" xmlns="" id="{BA48E795-AD00-4819-94E4-A5211D331715}"/>
                </a:ext>
              </a:extLst>
            </p:cNvPr>
            <p:cNvSpPr/>
            <p:nvPr userDrawn="1"/>
          </p:nvSpPr>
          <p:spPr>
            <a:xfrm>
              <a:off x="6045600" y="1376748"/>
              <a:ext cx="100800" cy="100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grpSp>
        <p:nvGrpSpPr>
          <p:cNvPr id="37" name="Grupa 36">
            <a:extLst>
              <a:ext uri="{FF2B5EF4-FFF2-40B4-BE49-F238E27FC236}">
                <a16:creationId xmlns:a16="http://schemas.microsoft.com/office/drawing/2014/main" xmlns="" id="{41BD97BD-35F4-4534-8B74-24D44A99BC58}"/>
              </a:ext>
            </a:extLst>
          </p:cNvPr>
          <p:cNvGrpSpPr/>
          <p:nvPr userDrawn="1"/>
        </p:nvGrpSpPr>
        <p:grpSpPr>
          <a:xfrm rot="5400000">
            <a:off x="5669857" y="-1673474"/>
            <a:ext cx="100800" cy="11440514"/>
            <a:chOff x="6045600" y="1329588"/>
            <a:chExt cx="100800" cy="11440514"/>
          </a:xfrm>
        </p:grpSpPr>
        <p:cxnSp>
          <p:nvCxnSpPr>
            <p:cNvPr id="38" name="Łącznik prosty 37">
              <a:extLst>
                <a:ext uri="{FF2B5EF4-FFF2-40B4-BE49-F238E27FC236}">
                  <a16:creationId xmlns:a16="http://schemas.microsoft.com/office/drawing/2014/main" xmlns="" id="{D8351F13-467F-49F8-8279-C5B29A51798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08032" y="7082102"/>
              <a:ext cx="1137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wal 38">
              <a:extLst>
                <a:ext uri="{FF2B5EF4-FFF2-40B4-BE49-F238E27FC236}">
                  <a16:creationId xmlns:a16="http://schemas.microsoft.com/office/drawing/2014/main" xmlns="" id="{09AA12FA-7959-4581-B344-DF9E7B0AD37A}"/>
                </a:ext>
              </a:extLst>
            </p:cNvPr>
            <p:cNvSpPr/>
            <p:nvPr userDrawn="1"/>
          </p:nvSpPr>
          <p:spPr>
            <a:xfrm>
              <a:off x="6045600" y="1329588"/>
              <a:ext cx="100800" cy="100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9558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zawartości Trzy sekc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7" y="1512271"/>
            <a:ext cx="2828198" cy="12868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 dirty="0" smtClean="0"/>
              <a:t>KLIKNIJ, ABY EDYTOWAĆ</a:t>
            </a:r>
            <a:endParaRPr lang="pl-PL" noProof="0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1" y="3148315"/>
            <a:ext cx="2216876" cy="2098138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2897696"/>
            <a:ext cx="3599628" cy="100800"/>
            <a:chOff x="0" y="3240138"/>
            <a:chExt cx="3599628" cy="100800"/>
          </a:xfrm>
        </p:grpSpPr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>
              <a:endCxn id="14" idx="2"/>
            </p:cNvCxnSpPr>
            <p:nvPr userDrawn="1"/>
          </p:nvCxnSpPr>
          <p:spPr>
            <a:xfrm>
              <a:off x="0" y="3290538"/>
              <a:ext cx="3498828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wal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3498828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17" name="Owal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wal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 — symbol zastępczy 15">
            <a:extLst>
              <a:ext uri="{FF2B5EF4-FFF2-40B4-BE49-F238E27FC236}">
                <a16:creationId xmlns:a16="http://schemas.microsoft.com/office/drawing/2014/main" xmlns="" id="{DA80730C-5AC9-41A0-ACC5-624F0652D6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75261" y="2631676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7200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pl-PL" noProof="0" dirty="0" smtClean="0"/>
              <a:t>1</a:t>
            </a:r>
            <a:endParaRPr lang="pl-PL" noProof="0" dirty="0"/>
          </a:p>
        </p:txBody>
      </p:sp>
      <p:sp>
        <p:nvSpPr>
          <p:cNvPr id="22" name="Tekst — symbol zastępczy 15">
            <a:extLst>
              <a:ext uri="{FF2B5EF4-FFF2-40B4-BE49-F238E27FC236}">
                <a16:creationId xmlns:a16="http://schemas.microsoft.com/office/drawing/2014/main" xmlns="" id="{515B23A8-23EB-4E6E-A24C-4154570D7D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6251" y="2015540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3600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pl-PL" noProof="0" dirty="0" smtClean="0"/>
              <a:t>2</a:t>
            </a:r>
            <a:endParaRPr lang="pl-PL" noProof="0" dirty="0"/>
          </a:p>
        </p:txBody>
      </p:sp>
      <p:sp>
        <p:nvSpPr>
          <p:cNvPr id="23" name="Tekst — symbol zastępczy 15">
            <a:extLst>
              <a:ext uri="{FF2B5EF4-FFF2-40B4-BE49-F238E27FC236}">
                <a16:creationId xmlns:a16="http://schemas.microsoft.com/office/drawing/2014/main" xmlns="" id="{C12919ED-FD55-4081-BB4A-2B2FDA3BED1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397240" y="1239687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3600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pl-PL" noProof="0" dirty="0" smtClean="0"/>
              <a:t>3</a:t>
            </a:r>
            <a:endParaRPr lang="pl-PL" noProof="0" dirty="0"/>
          </a:p>
        </p:txBody>
      </p: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xmlns="" id="{56A6259C-432B-4405-9E82-995AF092FB7A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4068065" y="1728891"/>
            <a:ext cx="1792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xmlns="" id="{13BC485E-8BCE-479F-A7E9-7F9E193E6E96}"/>
              </a:ext>
            </a:extLst>
          </p:cNvPr>
          <p:cNvCxnSpPr>
            <a:cxnSpLocks/>
          </p:cNvCxnSpPr>
          <p:nvPr userDrawn="1"/>
        </p:nvCxnSpPr>
        <p:spPr>
          <a:xfrm>
            <a:off x="4964465" y="836613"/>
            <a:ext cx="592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xmlns="" id="{D5094BC6-BA16-4E05-868C-3AE971AF3DA4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10688444" y="1030491"/>
            <a:ext cx="39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xmlns="" id="{F9130EC6-4A8D-447F-862E-E5A693E68C8C}"/>
              </a:ext>
            </a:extLst>
          </p:cNvPr>
          <p:cNvCxnSpPr>
            <a:cxnSpLocks/>
          </p:cNvCxnSpPr>
          <p:nvPr userDrawn="1"/>
        </p:nvCxnSpPr>
        <p:spPr>
          <a:xfrm flipV="1">
            <a:off x="7925455" y="837355"/>
            <a:ext cx="0" cy="1178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 — symbol zastępczy 2">
            <a:extLst>
              <a:ext uri="{FF2B5EF4-FFF2-40B4-BE49-F238E27FC236}">
                <a16:creationId xmlns:a16="http://schemas.microsoft.com/office/drawing/2014/main" xmlns="" id="{1B29C9C1-9494-4E8B-A0F3-611E947A19B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3151266" y="4543170"/>
            <a:ext cx="2589369" cy="1280958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0" name="Tekst — symbol zastępczy 2">
            <a:extLst>
              <a:ext uri="{FF2B5EF4-FFF2-40B4-BE49-F238E27FC236}">
                <a16:creationId xmlns:a16="http://schemas.microsoft.com/office/drawing/2014/main" xmlns="" id="{ABB09D16-148A-45C2-B0B8-1495E8DC7D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151265" y="4246467"/>
            <a:ext cx="2415199" cy="236141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1" name="Tekst — symbol zastępczy 2">
            <a:extLst>
              <a:ext uri="{FF2B5EF4-FFF2-40B4-BE49-F238E27FC236}">
                <a16:creationId xmlns:a16="http://schemas.microsoft.com/office/drawing/2014/main" xmlns="" id="{67814C7C-3597-4B16-A4AC-D81985C587BD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3151265" y="3883902"/>
            <a:ext cx="2415199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tekst wzorca</a:t>
            </a:r>
            <a:endParaRPr lang="pl-PL" noProof="0" dirty="0"/>
          </a:p>
        </p:txBody>
      </p:sp>
      <p:sp>
        <p:nvSpPr>
          <p:cNvPr id="43" name="Tekst — symbol zastępczy 2">
            <a:extLst>
              <a:ext uri="{FF2B5EF4-FFF2-40B4-BE49-F238E27FC236}">
                <a16:creationId xmlns:a16="http://schemas.microsoft.com/office/drawing/2014/main" xmlns="" id="{EFE2A8C5-F462-436C-B748-BBE5D58CB8B4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048861" y="3849559"/>
            <a:ext cx="2589369" cy="1786953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4" name="Tekst — symbol zastępczy 2">
            <a:extLst>
              <a:ext uri="{FF2B5EF4-FFF2-40B4-BE49-F238E27FC236}">
                <a16:creationId xmlns:a16="http://schemas.microsoft.com/office/drawing/2014/main" xmlns="" id="{586DAC0D-9859-40A1-8456-F0B43D96718B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6048860" y="3552857"/>
            <a:ext cx="2415199" cy="236141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5" name="Tekst — symbol zastępczy 2">
            <a:extLst>
              <a:ext uri="{FF2B5EF4-FFF2-40B4-BE49-F238E27FC236}">
                <a16:creationId xmlns:a16="http://schemas.microsoft.com/office/drawing/2014/main" xmlns="" id="{37B983EE-F89D-4F09-8A9F-2347FA36421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048860" y="3190292"/>
            <a:ext cx="2415199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tekst wzorca</a:t>
            </a:r>
            <a:endParaRPr lang="pl-PL" noProof="0" dirty="0"/>
          </a:p>
        </p:txBody>
      </p:sp>
      <p:sp>
        <p:nvSpPr>
          <p:cNvPr id="46" name="Tekst — symbol zastępczy 2">
            <a:extLst>
              <a:ext uri="{FF2B5EF4-FFF2-40B4-BE49-F238E27FC236}">
                <a16:creationId xmlns:a16="http://schemas.microsoft.com/office/drawing/2014/main" xmlns="" id="{D30DD128-A937-4A2F-B070-523A5BAAE260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975159" y="3147170"/>
            <a:ext cx="2589369" cy="2311934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7" name="Tekst — symbol zastępczy 2">
            <a:extLst>
              <a:ext uri="{FF2B5EF4-FFF2-40B4-BE49-F238E27FC236}">
                <a16:creationId xmlns:a16="http://schemas.microsoft.com/office/drawing/2014/main" xmlns="" id="{5737B87C-E3C0-46B2-8B79-63EB60491503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8975158" y="2850467"/>
            <a:ext cx="2415199" cy="236141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8" name="Tekst — symbol zastępczy 2">
            <a:extLst>
              <a:ext uri="{FF2B5EF4-FFF2-40B4-BE49-F238E27FC236}">
                <a16:creationId xmlns:a16="http://schemas.microsoft.com/office/drawing/2014/main" xmlns="" id="{22F76863-7DCD-4365-80F0-001D51F08779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8975158" y="2487902"/>
            <a:ext cx="2415199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tekst wzorca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078273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zawartości Tabela i 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7529"/>
            <a:ext cx="5314072" cy="569086"/>
          </a:xfrm>
        </p:spPr>
        <p:txBody>
          <a:bodyPr lIns="0" tIns="0" rIns="0" bIns="0"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pl-PL" noProof="0" dirty="0" smtClean="0"/>
              <a:t>KLIKNIJ, ABY EDYTOWAĆ TYTUŁ</a:t>
            </a:r>
            <a:endParaRPr lang="pl-PL" noProof="0" dirty="0"/>
          </a:p>
        </p:txBody>
      </p:sp>
      <p:sp>
        <p:nvSpPr>
          <p:cNvPr id="10" name="Obraz — symbol zastępczy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383372"/>
            <a:ext cx="6096000" cy="100800"/>
            <a:chOff x="646015" y="3248308"/>
            <a:chExt cx="3107749" cy="10080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wal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wal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wal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36" name="Tekst — symbol zastępczy 2">
            <a:extLst>
              <a:ext uri="{FF2B5EF4-FFF2-40B4-BE49-F238E27FC236}">
                <a16:creationId xmlns:a16="http://schemas.microsoft.com/office/drawing/2014/main" xmlns="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31850" y="2031832"/>
            <a:ext cx="2915732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24" name="Tekst — symbol zastępczy 2">
            <a:extLst>
              <a:ext uri="{FF2B5EF4-FFF2-40B4-BE49-F238E27FC236}">
                <a16:creationId xmlns:a16="http://schemas.microsoft.com/office/drawing/2014/main" xmlns="" id="{FB2A0B34-417C-46AC-95C0-9B2A2FCC8BFC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96000" y="2031832"/>
            <a:ext cx="2915732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xmlns="" id="{7D36F8EF-728B-45C1-87D8-4AD8FA8F3716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803275" y="2524125"/>
            <a:ext cx="4970463" cy="2935288"/>
          </a:xfrm>
        </p:spPr>
        <p:txBody>
          <a:bodyPr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22" name="Zawartość — symbol zastępczy 2">
            <a:extLst>
              <a:ext uri="{FF2B5EF4-FFF2-40B4-BE49-F238E27FC236}">
                <a16:creationId xmlns:a16="http://schemas.microsoft.com/office/drawing/2014/main" xmlns="" id="{7395C5B4-6B03-4F70-96F8-3AE3A7817B52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096000" y="2524125"/>
            <a:ext cx="4970463" cy="2935288"/>
          </a:xfrm>
        </p:spPr>
        <p:txBody>
          <a:bodyPr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78915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zawartości Harmo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6466" y="707529"/>
            <a:ext cx="2673606" cy="569086"/>
          </a:xfrm>
        </p:spPr>
        <p:txBody>
          <a:bodyPr lIns="0" tIns="0" rIns="0" bIns="0" rtlCol="0" anchor="b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pl-PL" noProof="0" dirty="0" smtClean="0"/>
              <a:t>HARMONOGRAM</a:t>
            </a:r>
            <a:endParaRPr lang="pl-PL" noProof="0" dirty="0"/>
          </a:p>
        </p:txBody>
      </p:sp>
      <p:sp>
        <p:nvSpPr>
          <p:cNvPr id="9" name="Tekst — symbol zastępczy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7803" y="1625821"/>
            <a:ext cx="2262267" cy="2021536"/>
          </a:xfrm>
        </p:spPr>
        <p:txBody>
          <a:bodyPr lIns="0" tIns="0" rIns="0" bIns="0" rtlCol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10" name="Obraz — symbol zastępczy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9029661" y="1375202"/>
            <a:ext cx="3162324" cy="100800"/>
            <a:chOff x="2729178" y="3240138"/>
            <a:chExt cx="1612145" cy="10080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  <a:endCxn id="13" idx="6"/>
            </p:cNvCxnSpPr>
            <p:nvPr userDrawn="1"/>
          </p:nvCxnSpPr>
          <p:spPr>
            <a:xfrm>
              <a:off x="2729178" y="3290538"/>
              <a:ext cx="1612145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wal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4289935" y="324013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wal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wal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16" name="Tekst — symbol zastępczy 15">
            <a:extLst>
              <a:ext uri="{FF2B5EF4-FFF2-40B4-BE49-F238E27FC236}">
                <a16:creationId xmlns:a16="http://schemas.microsoft.com/office/drawing/2014/main" xmlns="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18284" y="685667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pl-PL" noProof="0" dirty="0" smtClean="0"/>
              <a:t>20XX</a:t>
            </a:r>
            <a:endParaRPr lang="pl-PL" noProof="0" dirty="0"/>
          </a:p>
        </p:txBody>
      </p:sp>
      <p:sp>
        <p:nvSpPr>
          <p:cNvPr id="34" name="Tekst — symbol zastępczy 2">
            <a:extLst>
              <a:ext uri="{FF2B5EF4-FFF2-40B4-BE49-F238E27FC236}">
                <a16:creationId xmlns:a16="http://schemas.microsoft.com/office/drawing/2014/main" xmlns="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930241" y="1079309"/>
            <a:ext cx="2810591" cy="758864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6" name="Tekst — symbol zastępczy 2">
            <a:extLst>
              <a:ext uri="{FF2B5EF4-FFF2-40B4-BE49-F238E27FC236}">
                <a16:creationId xmlns:a16="http://schemas.microsoft.com/office/drawing/2014/main" xmlns="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930241" y="786637"/>
            <a:ext cx="2810591" cy="29267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xmlns="" id="{1AD3A3AB-488E-4090-9FD5-E005D5A9ECF5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094269" y="3429000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wal 20">
            <a:extLst>
              <a:ext uri="{FF2B5EF4-FFF2-40B4-BE49-F238E27FC236}">
                <a16:creationId xmlns:a16="http://schemas.microsoft.com/office/drawing/2014/main" xmlns="" id="{BD6729DC-C5B3-485B-B5CD-F06FC3CAFD9A}"/>
              </a:ext>
            </a:extLst>
          </p:cNvPr>
          <p:cNvSpPr/>
          <p:nvPr userDrawn="1"/>
        </p:nvSpPr>
        <p:spPr>
          <a:xfrm>
            <a:off x="5372392" y="9598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xmlns="" id="{C4046DD7-8FB2-43D4-8E94-3D35DC3E2891}"/>
              </a:ext>
            </a:extLst>
          </p:cNvPr>
          <p:cNvSpPr/>
          <p:nvPr userDrawn="1"/>
        </p:nvSpPr>
        <p:spPr>
          <a:xfrm>
            <a:off x="5372392" y="53623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30" name="Owal 29">
            <a:extLst>
              <a:ext uri="{FF2B5EF4-FFF2-40B4-BE49-F238E27FC236}">
                <a16:creationId xmlns:a16="http://schemas.microsoft.com/office/drawing/2014/main" xmlns="" id="{A320A73A-D3CB-4E04-B7E2-F3696B8ACDEA}"/>
              </a:ext>
            </a:extLst>
          </p:cNvPr>
          <p:cNvSpPr/>
          <p:nvPr userDrawn="1"/>
        </p:nvSpPr>
        <p:spPr>
          <a:xfrm>
            <a:off x="5372392" y="24273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xmlns="" id="{3E2B01F0-78A8-41AE-95B8-811603402031}"/>
              </a:ext>
            </a:extLst>
          </p:cNvPr>
          <p:cNvSpPr/>
          <p:nvPr userDrawn="1"/>
        </p:nvSpPr>
        <p:spPr>
          <a:xfrm>
            <a:off x="5372392" y="38948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32" name="Tekst — symbol zastępczy 2">
            <a:extLst>
              <a:ext uri="{FF2B5EF4-FFF2-40B4-BE49-F238E27FC236}">
                <a16:creationId xmlns:a16="http://schemas.microsoft.com/office/drawing/2014/main" xmlns="" id="{A70E382B-B932-45B7-BD95-6D722A4A2480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5930241" y="2532448"/>
            <a:ext cx="2810591" cy="758864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3" name="Tekst — symbol zastępczy 2">
            <a:extLst>
              <a:ext uri="{FF2B5EF4-FFF2-40B4-BE49-F238E27FC236}">
                <a16:creationId xmlns:a16="http://schemas.microsoft.com/office/drawing/2014/main" xmlns="" id="{2F096B52-06C2-46DF-BB33-70D931283F16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930241" y="2239776"/>
            <a:ext cx="2810591" cy="29267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5" name="Tekst — symbol zastępczy 2">
            <a:extLst>
              <a:ext uri="{FF2B5EF4-FFF2-40B4-BE49-F238E27FC236}">
                <a16:creationId xmlns:a16="http://schemas.microsoft.com/office/drawing/2014/main" xmlns="" id="{5D87FD43-95C9-4217-AD5F-FE02E28AD4CE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5930241" y="3985587"/>
            <a:ext cx="2810591" cy="758864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7" name="Tekst — symbol zastępczy 2">
            <a:extLst>
              <a:ext uri="{FF2B5EF4-FFF2-40B4-BE49-F238E27FC236}">
                <a16:creationId xmlns:a16="http://schemas.microsoft.com/office/drawing/2014/main" xmlns="" id="{A6706CEB-523E-4248-9A66-5D139D8B0DE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930241" y="3692915"/>
            <a:ext cx="2810591" cy="29267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8" name="Tekst — symbol zastępczy 2">
            <a:extLst>
              <a:ext uri="{FF2B5EF4-FFF2-40B4-BE49-F238E27FC236}">
                <a16:creationId xmlns:a16="http://schemas.microsoft.com/office/drawing/2014/main" xmlns="" id="{6ADC931C-F9B2-467E-A024-CB5BE74BAD8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5930241" y="5438727"/>
            <a:ext cx="2810591" cy="758864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9" name="Tekst — symbol zastępczy 2">
            <a:extLst>
              <a:ext uri="{FF2B5EF4-FFF2-40B4-BE49-F238E27FC236}">
                <a16:creationId xmlns:a16="http://schemas.microsoft.com/office/drawing/2014/main" xmlns="" id="{0A301DE6-2E75-41F5-9314-B269815BA3F3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5930241" y="5146055"/>
            <a:ext cx="2810591" cy="29267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0" name="Tekst — symbol zastępczy 15">
            <a:extLst>
              <a:ext uri="{FF2B5EF4-FFF2-40B4-BE49-F238E27FC236}">
                <a16:creationId xmlns:a16="http://schemas.microsoft.com/office/drawing/2014/main" xmlns="" id="{B9154606-4DE0-4DC7-830A-371423BE420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18284" y="2153566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pl-PL" noProof="0" dirty="0" smtClean="0"/>
              <a:t>20XX</a:t>
            </a:r>
            <a:endParaRPr lang="pl-PL" noProof="0" dirty="0"/>
          </a:p>
        </p:txBody>
      </p:sp>
      <p:sp>
        <p:nvSpPr>
          <p:cNvPr id="41" name="Tekst — symbol zastępczy 15">
            <a:extLst>
              <a:ext uri="{FF2B5EF4-FFF2-40B4-BE49-F238E27FC236}">
                <a16:creationId xmlns:a16="http://schemas.microsoft.com/office/drawing/2014/main" xmlns="" id="{5AC8C127-0F88-413C-B7BA-2ED0F81E7D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618284" y="3621465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pl-PL" noProof="0" dirty="0" smtClean="0"/>
              <a:t>20XX</a:t>
            </a:r>
            <a:endParaRPr lang="pl-PL" noProof="0" dirty="0"/>
          </a:p>
        </p:txBody>
      </p:sp>
      <p:sp>
        <p:nvSpPr>
          <p:cNvPr id="42" name="Tekst — symbol zastępczy 15">
            <a:extLst>
              <a:ext uri="{FF2B5EF4-FFF2-40B4-BE49-F238E27FC236}">
                <a16:creationId xmlns:a16="http://schemas.microsoft.com/office/drawing/2014/main" xmlns="" id="{63C5707A-6E08-4B58-A5FE-40063DB654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618284" y="5089363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pl-PL" noProof="0" dirty="0" smtClean="0"/>
              <a:t>20XX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627535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tabe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260000"/>
            <a:ext cx="3911599" cy="1177174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 dirty="0" smtClean="0"/>
              <a:t>KLIKNIJ, ABY EDYTOWAĆ</a:t>
            </a:r>
            <a:endParaRPr lang="pl-PL" noProof="0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890303"/>
            <a:ext cx="3275463" cy="882062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3598737"/>
            <a:ext cx="2916255" cy="100800"/>
            <a:chOff x="-1228304" y="3240138"/>
            <a:chExt cx="2916255" cy="100800"/>
          </a:xfrm>
        </p:grpSpPr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289971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wal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1587151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17" name="Owal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wal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abela — symbol zastępczy 9">
            <a:extLst>
              <a:ext uri="{FF2B5EF4-FFF2-40B4-BE49-F238E27FC236}">
                <a16:creationId xmlns:a16="http://schemas.microsoft.com/office/drawing/2014/main" xmlns="" id="{3F646CE6-E75B-4112-896D-5A26E1F1520E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518150" y="860425"/>
            <a:ext cx="5870575" cy="486727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pl-PL" noProof="0" smtClean="0"/>
              <a:t>Kliknij ikonę, aby dodać tabelę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183923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zawartości Zespó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7" y="1608523"/>
            <a:ext cx="2828198" cy="12868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 dirty="0" smtClean="0"/>
              <a:t>KLIKNIJ, ABY EDYTOWAĆ</a:t>
            </a:r>
            <a:endParaRPr lang="pl-PL" noProof="0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1" y="3244567"/>
            <a:ext cx="2828198" cy="2098138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2719368" cy="100800"/>
            <a:chOff x="0" y="3240138"/>
            <a:chExt cx="2719368" cy="100800"/>
          </a:xfrm>
        </p:grpSpPr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2635044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wal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2618568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17" name="Owal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wal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 — symbol zastępczy 2">
            <a:extLst>
              <a:ext uri="{FF2B5EF4-FFF2-40B4-BE49-F238E27FC236}">
                <a16:creationId xmlns:a16="http://schemas.microsoft.com/office/drawing/2014/main" xmlns="" id="{1B29C9C1-9494-4E8B-A0F3-611E947A19B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128617" y="4355032"/>
            <a:ext cx="2066544" cy="1280958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0" name="Tekst — symbol zastępczy 2">
            <a:extLst>
              <a:ext uri="{FF2B5EF4-FFF2-40B4-BE49-F238E27FC236}">
                <a16:creationId xmlns:a16="http://schemas.microsoft.com/office/drawing/2014/main" xmlns="" id="{ABB09D16-148A-45C2-B0B8-1495E8DC7D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128616" y="4042831"/>
            <a:ext cx="2066544" cy="282991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1" name="Tekst — symbol zastępczy 2">
            <a:extLst>
              <a:ext uri="{FF2B5EF4-FFF2-40B4-BE49-F238E27FC236}">
                <a16:creationId xmlns:a16="http://schemas.microsoft.com/office/drawing/2014/main" xmlns="" id="{67814C7C-3597-4B16-A4AC-D81985C587BD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128616" y="3428999"/>
            <a:ext cx="2066544" cy="615618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tekst wzorca</a:t>
            </a:r>
            <a:endParaRPr lang="pl-PL" noProof="0" dirty="0"/>
          </a:p>
        </p:txBody>
      </p:sp>
      <p:sp>
        <p:nvSpPr>
          <p:cNvPr id="9" name="Obraz — symbol zastępczy 8">
            <a:extLst>
              <a:ext uri="{FF2B5EF4-FFF2-40B4-BE49-F238E27FC236}">
                <a16:creationId xmlns:a16="http://schemas.microsoft.com/office/drawing/2014/main" xmlns="" id="{B284A57B-147A-4287-AA6B-E508A9222F7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130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35" name="Obraz — symbol zastępczy 8">
            <a:extLst>
              <a:ext uri="{FF2B5EF4-FFF2-40B4-BE49-F238E27FC236}">
                <a16:creationId xmlns:a16="http://schemas.microsoft.com/office/drawing/2014/main" xmlns="" id="{9DBE0996-CEA3-41C3-A75A-84DC3C2B519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28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36" name="Obraz — symbol zastępczy 8">
            <a:extLst>
              <a:ext uri="{FF2B5EF4-FFF2-40B4-BE49-F238E27FC236}">
                <a16:creationId xmlns:a16="http://schemas.microsoft.com/office/drawing/2014/main" xmlns="" id="{F7B28261-CB14-4E4E-AA66-A0239B3DD28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629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37" name="Tekst — symbol zastępczy 2">
            <a:extLst>
              <a:ext uri="{FF2B5EF4-FFF2-40B4-BE49-F238E27FC236}">
                <a16:creationId xmlns:a16="http://schemas.microsoft.com/office/drawing/2014/main" xmlns="" id="{BAA53E0C-9536-4177-A63F-0E2565EC53CD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127048" y="4355032"/>
            <a:ext cx="2066400" cy="1280958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8" name="Tekst — symbol zastępczy 2">
            <a:extLst>
              <a:ext uri="{FF2B5EF4-FFF2-40B4-BE49-F238E27FC236}">
                <a16:creationId xmlns:a16="http://schemas.microsoft.com/office/drawing/2014/main" xmlns="" id="{67EF8E36-183B-420B-AF25-17CFA963987A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9127047" y="4042831"/>
            <a:ext cx="2066400" cy="282991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9" name="Tekst — symbol zastępczy 2">
            <a:extLst>
              <a:ext uri="{FF2B5EF4-FFF2-40B4-BE49-F238E27FC236}">
                <a16:creationId xmlns:a16="http://schemas.microsoft.com/office/drawing/2014/main" xmlns="" id="{58DA6E86-8039-4690-AFE1-7CCF07B7CBAF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127047" y="3428999"/>
            <a:ext cx="2066400" cy="615618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tekst wzorca</a:t>
            </a:r>
            <a:endParaRPr lang="pl-PL" noProof="0" dirty="0"/>
          </a:p>
        </p:txBody>
      </p:sp>
      <p:sp>
        <p:nvSpPr>
          <p:cNvPr id="41" name="Tekst — symbol zastępczy 2">
            <a:extLst>
              <a:ext uri="{FF2B5EF4-FFF2-40B4-BE49-F238E27FC236}">
                <a16:creationId xmlns:a16="http://schemas.microsoft.com/office/drawing/2014/main" xmlns="" id="{933214B9-0452-4C8B-AB10-922F3C3BCF01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6629217" y="4355032"/>
            <a:ext cx="2066400" cy="1280958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2" name="Tekst — symbol zastępczy 2">
            <a:extLst>
              <a:ext uri="{FF2B5EF4-FFF2-40B4-BE49-F238E27FC236}">
                <a16:creationId xmlns:a16="http://schemas.microsoft.com/office/drawing/2014/main" xmlns="" id="{A5C23113-D98B-48C7-A675-4FD5F50333F3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6629216" y="4042831"/>
            <a:ext cx="2066400" cy="282991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9" name="Tekst — symbol zastępczy 2">
            <a:extLst>
              <a:ext uri="{FF2B5EF4-FFF2-40B4-BE49-F238E27FC236}">
                <a16:creationId xmlns:a16="http://schemas.microsoft.com/office/drawing/2014/main" xmlns="" id="{09781257-B563-41E0-B9E6-9C7330084BCC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6627903" y="3428999"/>
            <a:ext cx="2066400" cy="615618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tekst wzorca</a:t>
            </a:r>
            <a:endParaRPr lang="pl-PL" noProof="0" dirty="0"/>
          </a:p>
        </p:txBody>
      </p:sp>
      <p:cxnSp>
        <p:nvCxnSpPr>
          <p:cNvPr id="32" name="Łącznik prosty 31">
            <a:extLst>
              <a:ext uri="{FF2B5EF4-FFF2-40B4-BE49-F238E27FC236}">
                <a16:creationId xmlns:a16="http://schemas.microsoft.com/office/drawing/2014/main" xmlns="" id="{9A32EC27-ACD8-47C0-A3ED-E4ED58D88358}"/>
              </a:ext>
            </a:extLst>
          </p:cNvPr>
          <p:cNvCxnSpPr/>
          <p:nvPr userDrawn="1"/>
        </p:nvCxnSpPr>
        <p:spPr>
          <a:xfrm>
            <a:off x="6195160" y="2217849"/>
            <a:ext cx="43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xmlns="" id="{99E8819A-135C-4A5C-9F6A-A3BE05AA294F}"/>
              </a:ext>
            </a:extLst>
          </p:cNvPr>
          <p:cNvCxnSpPr/>
          <p:nvPr userDrawn="1"/>
        </p:nvCxnSpPr>
        <p:spPr>
          <a:xfrm>
            <a:off x="8703909" y="2216687"/>
            <a:ext cx="43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329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układu zawartości Zespó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rtlCol="0" anchor="b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9" name="Tekst — symbol zastępczy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04263" y="1625821"/>
            <a:ext cx="6289862" cy="569085"/>
          </a:xfrm>
        </p:spPr>
        <p:txBody>
          <a:bodyPr lIns="0" tIns="0" rIns="0" bIns="0" rtlCol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10" name="Obraz — symbol zastępczy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5920664" y="1375202"/>
            <a:ext cx="6271338" cy="100800"/>
            <a:chOff x="439493" y="3240138"/>
            <a:chExt cx="3915601" cy="10080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9493" y="3290538"/>
              <a:ext cx="3875592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wal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4289370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14" name="Tekst — symbol zastępczy 2">
            <a:extLst>
              <a:ext uri="{FF2B5EF4-FFF2-40B4-BE49-F238E27FC236}">
                <a16:creationId xmlns:a16="http://schemas.microsoft.com/office/drawing/2014/main" xmlns="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958968" y="3372939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wal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wal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2" name="Tekst — symbol zastępczy 2">
            <a:extLst>
              <a:ext uri="{FF2B5EF4-FFF2-40B4-BE49-F238E27FC236}">
                <a16:creationId xmlns:a16="http://schemas.microsoft.com/office/drawing/2014/main" xmlns="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958968" y="2960253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tekst wzorca</a:t>
            </a:r>
            <a:endParaRPr lang="pl-PL" noProof="0" dirty="0"/>
          </a:p>
        </p:txBody>
      </p:sp>
      <p:sp>
        <p:nvSpPr>
          <p:cNvPr id="3" name="Obraz — symbol zastępczy 2">
            <a:extLst>
              <a:ext uri="{FF2B5EF4-FFF2-40B4-BE49-F238E27FC236}">
                <a16:creationId xmlns:a16="http://schemas.microsoft.com/office/drawing/2014/main" xmlns="" id="{F6FF07C5-314A-4EA8-B78F-7A51C234D3A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1841" y="2764036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xmlns="" id="{B691060D-E361-43B0-BFD7-43D7CC4E5CCD}"/>
              </a:ext>
            </a:extLst>
          </p:cNvPr>
          <p:cNvCxnSpPr>
            <a:cxnSpLocks/>
          </p:cNvCxnSpPr>
          <p:nvPr userDrawn="1"/>
        </p:nvCxnSpPr>
        <p:spPr>
          <a:xfrm>
            <a:off x="0" y="3288596"/>
            <a:ext cx="72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kst — symbol zastępczy 2">
            <a:extLst>
              <a:ext uri="{FF2B5EF4-FFF2-40B4-BE49-F238E27FC236}">
                <a16:creationId xmlns:a16="http://schemas.microsoft.com/office/drawing/2014/main" xmlns="" id="{4A98AB01-9578-4430-96AD-F434AF0CDA20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957127" y="4800796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1" name="Tekst — symbol zastępczy 2">
            <a:extLst>
              <a:ext uri="{FF2B5EF4-FFF2-40B4-BE49-F238E27FC236}">
                <a16:creationId xmlns:a16="http://schemas.microsoft.com/office/drawing/2014/main" xmlns="" id="{EF9D60F2-A1FB-4A95-997B-A4F1723AC1EC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1957127" y="4388110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tekst wzorca</a:t>
            </a:r>
            <a:endParaRPr lang="pl-PL" noProof="0" dirty="0"/>
          </a:p>
        </p:txBody>
      </p:sp>
      <p:sp>
        <p:nvSpPr>
          <p:cNvPr id="42" name="Obraz — symbol zastępczy 2">
            <a:extLst>
              <a:ext uri="{FF2B5EF4-FFF2-40B4-BE49-F238E27FC236}">
                <a16:creationId xmlns:a16="http://schemas.microsoft.com/office/drawing/2014/main" xmlns="" id="{76A56D2A-42F0-40C5-96D7-B1AC33152A8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20000" y="4191893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cxnSp>
        <p:nvCxnSpPr>
          <p:cNvPr id="43" name="Łącznik prosty 42">
            <a:extLst>
              <a:ext uri="{FF2B5EF4-FFF2-40B4-BE49-F238E27FC236}">
                <a16:creationId xmlns:a16="http://schemas.microsoft.com/office/drawing/2014/main" xmlns="" id="{CF6D1C91-9136-4678-A712-92BE9B3902C4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11670" y="4028309"/>
            <a:ext cx="32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 — symbol zastępczy 2">
            <a:extLst>
              <a:ext uri="{FF2B5EF4-FFF2-40B4-BE49-F238E27FC236}">
                <a16:creationId xmlns:a16="http://schemas.microsoft.com/office/drawing/2014/main" xmlns="" id="{BACF15AB-FF8A-422B-840D-88503024E5D3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708709" y="3372939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5" name="Tekst — symbol zastępczy 2">
            <a:extLst>
              <a:ext uri="{FF2B5EF4-FFF2-40B4-BE49-F238E27FC236}">
                <a16:creationId xmlns:a16="http://schemas.microsoft.com/office/drawing/2014/main" xmlns="" id="{EFC2028F-7DFE-412D-97DF-707D128D95E0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5708709" y="2960253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tekst wzorca</a:t>
            </a:r>
            <a:endParaRPr lang="pl-PL" noProof="0" dirty="0"/>
          </a:p>
        </p:txBody>
      </p:sp>
      <p:sp>
        <p:nvSpPr>
          <p:cNvPr id="47" name="Tekst — symbol zastępczy 2">
            <a:extLst>
              <a:ext uri="{FF2B5EF4-FFF2-40B4-BE49-F238E27FC236}">
                <a16:creationId xmlns:a16="http://schemas.microsoft.com/office/drawing/2014/main" xmlns="" id="{4349A4F0-1181-4A58-BFD4-4783CD130356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704578" y="4800796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8" name="Tekst — symbol zastępczy 2">
            <a:extLst>
              <a:ext uri="{FF2B5EF4-FFF2-40B4-BE49-F238E27FC236}">
                <a16:creationId xmlns:a16="http://schemas.microsoft.com/office/drawing/2014/main" xmlns="" id="{DC1D5D83-8D32-491F-87EB-9DA9360D4F2B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704578" y="4388110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tekst wzorca</a:t>
            </a:r>
            <a:endParaRPr lang="pl-PL" noProof="0" dirty="0"/>
          </a:p>
        </p:txBody>
      </p:sp>
      <p:sp>
        <p:nvSpPr>
          <p:cNvPr id="50" name="Tekst — symbol zastępczy 2">
            <a:extLst>
              <a:ext uri="{FF2B5EF4-FFF2-40B4-BE49-F238E27FC236}">
                <a16:creationId xmlns:a16="http://schemas.microsoft.com/office/drawing/2014/main" xmlns="" id="{8120723F-A42C-4B81-97FD-6F575E5C2584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9453870" y="3372939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51" name="Tekst — symbol zastępczy 2">
            <a:extLst>
              <a:ext uri="{FF2B5EF4-FFF2-40B4-BE49-F238E27FC236}">
                <a16:creationId xmlns:a16="http://schemas.microsoft.com/office/drawing/2014/main" xmlns="" id="{27D068F1-398F-4D11-977C-080C8151C786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9453870" y="2960253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tekst wzorca</a:t>
            </a:r>
            <a:endParaRPr lang="pl-PL" noProof="0" dirty="0"/>
          </a:p>
        </p:txBody>
      </p:sp>
      <p:sp>
        <p:nvSpPr>
          <p:cNvPr id="53" name="Tekst — symbol zastępczy 2">
            <a:extLst>
              <a:ext uri="{FF2B5EF4-FFF2-40B4-BE49-F238E27FC236}">
                <a16:creationId xmlns:a16="http://schemas.microsoft.com/office/drawing/2014/main" xmlns="" id="{B795705E-C5CB-46CC-9E41-D2269E07BC15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9452029" y="4800796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54" name="Tekst — symbol zastępczy 2">
            <a:extLst>
              <a:ext uri="{FF2B5EF4-FFF2-40B4-BE49-F238E27FC236}">
                <a16:creationId xmlns:a16="http://schemas.microsoft.com/office/drawing/2014/main" xmlns="" id="{80211A2B-0F3C-4DBE-AE01-069AE7FC3468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9452029" y="4388110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tekst wzorca</a:t>
            </a:r>
            <a:endParaRPr lang="pl-PL" noProof="0" dirty="0"/>
          </a:p>
        </p:txBody>
      </p: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xmlns="" id="{2E5E9742-C670-47AB-AA69-AE65D7915B06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31847" y="5364000"/>
            <a:ext cx="298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y 56">
            <a:extLst>
              <a:ext uri="{FF2B5EF4-FFF2-40B4-BE49-F238E27FC236}">
                <a16:creationId xmlns:a16="http://schemas.microsoft.com/office/drawing/2014/main" xmlns="" id="{158712DB-5183-45D8-9ABB-6E07956580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7274194" y="5363999"/>
            <a:ext cx="298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raz — symbol zastępczy 2">
            <a:extLst>
              <a:ext uri="{FF2B5EF4-FFF2-40B4-BE49-F238E27FC236}">
                <a16:creationId xmlns:a16="http://schemas.microsoft.com/office/drawing/2014/main" xmlns="" id="{417A32F4-3459-4A31-A90E-AA771FD4D49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467451" y="4191893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55" name="Obraz — symbol zastępczy 2">
            <a:extLst>
              <a:ext uri="{FF2B5EF4-FFF2-40B4-BE49-F238E27FC236}">
                <a16:creationId xmlns:a16="http://schemas.microsoft.com/office/drawing/2014/main" xmlns="" id="{63549FA7-92E5-4DB1-92FA-15902DFD375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214902" y="4191893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46" name="Obraz — symbol zastępczy 2">
            <a:extLst>
              <a:ext uri="{FF2B5EF4-FFF2-40B4-BE49-F238E27FC236}">
                <a16:creationId xmlns:a16="http://schemas.microsoft.com/office/drawing/2014/main" xmlns="" id="{0F62D330-6A30-4A65-89DA-EDFE4AAD343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469292" y="2764036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52" name="Obraz — symbol zastępczy 2">
            <a:extLst>
              <a:ext uri="{FF2B5EF4-FFF2-40B4-BE49-F238E27FC236}">
                <a16:creationId xmlns:a16="http://schemas.microsoft.com/office/drawing/2014/main" xmlns="" id="{A3FC286B-05E7-4E48-A7FD-197800349118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16743" y="2764036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7443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raz — symbol zastępczy 7">
            <a:extLst>
              <a:ext uri="{FF2B5EF4-FFF2-40B4-BE49-F238E27FC236}">
                <a16:creationId xmlns:a16="http://schemas.microsoft.com/office/drawing/2014/main" xmlns="" id="{C799DC18-D353-427C-B849-0204F13D9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83300" cy="6858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45015858-8549-49EA-BB83-070E0D9D4890}"/>
              </a:ext>
            </a:extLst>
          </p:cNvPr>
          <p:cNvSpPr/>
          <p:nvPr userDrawn="1"/>
        </p:nvSpPr>
        <p:spPr>
          <a:xfrm>
            <a:off x="6083808" y="0"/>
            <a:ext cx="6108192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6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206FBAC-B8FD-4768-B682-E0B93BA33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768" y="2133599"/>
            <a:ext cx="4618957" cy="2492461"/>
          </a:xfrm>
        </p:spPr>
        <p:txBody>
          <a:bodyPr lIns="0" tIns="0" rIns="0" bIns="0" rtlCol="0" anchor="b" anchorCtr="0">
            <a:noAutofit/>
          </a:bodyPr>
          <a:lstStyle>
            <a:lvl1pPr>
              <a:defRPr sz="6000"/>
            </a:lvl1pPr>
          </a:lstStyle>
          <a:p>
            <a:pPr rtl="0"/>
            <a:r>
              <a:rPr lang="pl-PL" noProof="0" dirty="0" smtClean="0"/>
              <a:t>TYTUŁ</a:t>
            </a:r>
            <a:br>
              <a:rPr lang="pl-PL" noProof="0" dirty="0" smtClean="0"/>
            </a:br>
            <a:r>
              <a:rPr lang="pl-PL" noProof="0" dirty="0" smtClean="0"/>
              <a:t>PREZENTACJI</a:t>
            </a:r>
            <a:br>
              <a:rPr lang="pl-PL" noProof="0" dirty="0" smtClean="0"/>
            </a:br>
            <a:endParaRPr lang="pl-PL" noProof="0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2472534F-03A6-408A-9BF1-303D0A44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0A24E181-0C50-4F43-A5A7-6FDD1500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13A749CC-EB55-4FEF-AA4C-9A9C6E2A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xmlns="" id="{6F3E26A6-6962-4A35-AA86-805537D45296}"/>
              </a:ext>
            </a:extLst>
          </p:cNvPr>
          <p:cNvGrpSpPr/>
          <p:nvPr userDrawn="1"/>
        </p:nvGrpSpPr>
        <p:grpSpPr>
          <a:xfrm>
            <a:off x="6769768" y="1947412"/>
            <a:ext cx="4253698" cy="102440"/>
            <a:chOff x="3631690" y="2252140"/>
            <a:chExt cx="7409331" cy="102440"/>
          </a:xfrm>
        </p:grpSpPr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681504C4-12AC-4251-8E47-0089784BDB9B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xmlns="" id="{192040D0-01C2-4643-8F84-3B8F334E545C}"/>
                </a:ext>
              </a:extLst>
            </p:cNvPr>
            <p:cNvCxnSpPr>
              <a:endCxn id="12" idx="2"/>
            </p:cNvCxnSpPr>
            <p:nvPr userDrawn="1"/>
          </p:nvCxnSpPr>
          <p:spPr>
            <a:xfrm flipV="1">
              <a:off x="3681984" y="2302432"/>
              <a:ext cx="7183458" cy="5247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wal 11">
              <a:extLst>
                <a:ext uri="{FF2B5EF4-FFF2-40B4-BE49-F238E27FC236}">
                  <a16:creationId xmlns:a16="http://schemas.microsoft.com/office/drawing/2014/main" xmlns="" id="{7ED601E9-2BFC-460B-A2A8-69A787A4988E}"/>
                </a:ext>
              </a:extLst>
            </p:cNvPr>
            <p:cNvSpPr/>
            <p:nvPr userDrawn="1"/>
          </p:nvSpPr>
          <p:spPr>
            <a:xfrm>
              <a:off x="10865442" y="2252140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xmlns="" id="{BB49A8A6-FEDB-4D20-B581-A84DB8EFE977}"/>
              </a:ext>
            </a:extLst>
          </p:cNvPr>
          <p:cNvGrpSpPr/>
          <p:nvPr userDrawn="1"/>
        </p:nvGrpSpPr>
        <p:grpSpPr>
          <a:xfrm>
            <a:off x="6769768" y="4654084"/>
            <a:ext cx="4301323" cy="100584"/>
            <a:chOff x="3631690" y="2253996"/>
            <a:chExt cx="7492282" cy="100584"/>
          </a:xfrm>
        </p:grpSpPr>
        <p:sp>
          <p:nvSpPr>
            <p:cNvPr id="14" name="Owal 13">
              <a:extLst>
                <a:ext uri="{FF2B5EF4-FFF2-40B4-BE49-F238E27FC236}">
                  <a16:creationId xmlns:a16="http://schemas.microsoft.com/office/drawing/2014/main" xmlns="" id="{C2F65998-5EC3-446A-8307-1CF81A348CE3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xmlns="" id="{7CC5D776-F60A-4A0C-AA7C-EFACDA2CEA8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7359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wal 15">
              <a:extLst>
                <a:ext uri="{FF2B5EF4-FFF2-40B4-BE49-F238E27FC236}">
                  <a16:creationId xmlns:a16="http://schemas.microsoft.com/office/drawing/2014/main" xmlns="" id="{AEAFE309-55C5-409C-92ED-748307C74318}"/>
                </a:ext>
              </a:extLst>
            </p:cNvPr>
            <p:cNvSpPr/>
            <p:nvPr userDrawn="1"/>
          </p:nvSpPr>
          <p:spPr>
            <a:xfrm>
              <a:off x="10948393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17" name="Podtytuł 2">
            <a:extLst>
              <a:ext uri="{FF2B5EF4-FFF2-40B4-BE49-F238E27FC236}">
                <a16:creationId xmlns:a16="http://schemas.microsoft.com/office/drawing/2014/main" xmlns="" id="{5B77B20B-76F5-4912-803D-5709F730D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9767" y="4889444"/>
            <a:ext cx="4618957" cy="590626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  <p:sp>
        <p:nvSpPr>
          <p:cNvPr id="18" name="Obraz — symbol zastępczy 9">
            <a:extLst>
              <a:ext uri="{FF2B5EF4-FFF2-40B4-BE49-F238E27FC236}">
                <a16:creationId xmlns:a16="http://schemas.microsoft.com/office/drawing/2014/main" xmlns="" id="{4293BA4F-7776-4C41-BE4F-7247935D5C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6368" y="307960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907692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wykresu kołowe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1461974"/>
            <a:ext cx="4464049" cy="1177174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 dirty="0" smtClean="0"/>
              <a:t>KLIKNIJ, ABY EDYTOWAĆ</a:t>
            </a:r>
            <a:endParaRPr lang="pl-PL" noProof="0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092276"/>
            <a:ext cx="4443165" cy="1008841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2811097"/>
            <a:ext cx="4747295" cy="100800"/>
            <a:chOff x="-1228304" y="3250524"/>
            <a:chExt cx="4747295" cy="100800"/>
          </a:xfrm>
        </p:grpSpPr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>
              <a:cxnSpLocks/>
              <a:endCxn id="14" idx="2"/>
            </p:cNvCxnSpPr>
            <p:nvPr userDrawn="1"/>
          </p:nvCxnSpPr>
          <p:spPr>
            <a:xfrm>
              <a:off x="-1228304" y="3290538"/>
              <a:ext cx="4646495" cy="10386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wal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3418191" y="3250524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17" name="Owal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wal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 — symbol zastępczy 2">
            <a:extLst>
              <a:ext uri="{FF2B5EF4-FFF2-40B4-BE49-F238E27FC236}">
                <a16:creationId xmlns:a16="http://schemas.microsoft.com/office/drawing/2014/main" xmlns="" id="{9A5180A6-7D2B-4341-A749-16387D907EEF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62770" y="4138611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 smtClean="0"/>
              <a:t>1 500 000 zł</a:t>
            </a:r>
            <a:endParaRPr lang="pl-PL" noProof="0" dirty="0"/>
          </a:p>
        </p:txBody>
      </p:sp>
      <p:sp>
        <p:nvSpPr>
          <p:cNvPr id="37" name="Tekst — symbol zastępczy 2">
            <a:extLst>
              <a:ext uri="{FF2B5EF4-FFF2-40B4-BE49-F238E27FC236}">
                <a16:creationId xmlns:a16="http://schemas.microsoft.com/office/drawing/2014/main" xmlns="" id="{79DFBEE7-50AA-4F4F-8B5D-AD23ECAD9919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1262769" y="4499972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 smtClean="0"/>
              <a:t>Tytuł kategorii</a:t>
            </a:r>
            <a:endParaRPr lang="pl-PL" noProof="0" dirty="0"/>
          </a:p>
        </p:txBody>
      </p:sp>
      <p:sp>
        <p:nvSpPr>
          <p:cNvPr id="39" name="Tekst — symbol zastępczy 2">
            <a:extLst>
              <a:ext uri="{FF2B5EF4-FFF2-40B4-BE49-F238E27FC236}">
                <a16:creationId xmlns:a16="http://schemas.microsoft.com/office/drawing/2014/main" xmlns="" id="{306EAF0C-F17D-47D6-BAA1-16745F4F70D9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3193135" y="4138611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 smtClean="0"/>
              <a:t>1 500 000 zł</a:t>
            </a:r>
            <a:endParaRPr lang="pl-PL" noProof="0" dirty="0"/>
          </a:p>
        </p:txBody>
      </p:sp>
      <p:sp>
        <p:nvSpPr>
          <p:cNvPr id="40" name="Tekst — symbol zastępczy 2">
            <a:extLst>
              <a:ext uri="{FF2B5EF4-FFF2-40B4-BE49-F238E27FC236}">
                <a16:creationId xmlns:a16="http://schemas.microsoft.com/office/drawing/2014/main" xmlns="" id="{D091E31C-C1DC-4D72-8C9E-3B6BD91E72AF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3193134" y="4499972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 smtClean="0"/>
              <a:t>Tytuł kategorii</a:t>
            </a:r>
            <a:endParaRPr lang="pl-PL" noProof="0" dirty="0"/>
          </a:p>
        </p:txBody>
      </p:sp>
      <p:sp>
        <p:nvSpPr>
          <p:cNvPr id="42" name="Tekst — symbol zastępczy 2">
            <a:extLst>
              <a:ext uri="{FF2B5EF4-FFF2-40B4-BE49-F238E27FC236}">
                <a16:creationId xmlns:a16="http://schemas.microsoft.com/office/drawing/2014/main" xmlns="" id="{F62E753C-C8BE-457D-9B22-6A8227347A67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5123499" y="4142294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 smtClean="0"/>
              <a:t>1 500 000 zł</a:t>
            </a:r>
            <a:endParaRPr lang="pl-PL" noProof="0" dirty="0"/>
          </a:p>
        </p:txBody>
      </p:sp>
      <p:sp>
        <p:nvSpPr>
          <p:cNvPr id="43" name="Tekst — symbol zastępczy 2">
            <a:extLst>
              <a:ext uri="{FF2B5EF4-FFF2-40B4-BE49-F238E27FC236}">
                <a16:creationId xmlns:a16="http://schemas.microsoft.com/office/drawing/2014/main" xmlns="" id="{BC1E8F6C-0BDD-4AFA-9E8D-5EF61AA59F50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5123498" y="4503655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 smtClean="0"/>
              <a:t>Tytuł kategorii</a:t>
            </a:r>
            <a:endParaRPr lang="pl-PL" noProof="0" dirty="0"/>
          </a:p>
        </p:txBody>
      </p:sp>
      <p:sp>
        <p:nvSpPr>
          <p:cNvPr id="45" name="Tekst — symbol zastępczy 2">
            <a:extLst>
              <a:ext uri="{FF2B5EF4-FFF2-40B4-BE49-F238E27FC236}">
                <a16:creationId xmlns:a16="http://schemas.microsoft.com/office/drawing/2014/main" xmlns="" id="{C70C9772-55FF-4449-988F-6CDDE075E730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1262770" y="4826750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 smtClean="0"/>
              <a:t>1 500 000 zł</a:t>
            </a:r>
            <a:endParaRPr lang="pl-PL" noProof="0" dirty="0"/>
          </a:p>
        </p:txBody>
      </p:sp>
      <p:sp>
        <p:nvSpPr>
          <p:cNvPr id="46" name="Tekst — symbol zastępczy 2">
            <a:extLst>
              <a:ext uri="{FF2B5EF4-FFF2-40B4-BE49-F238E27FC236}">
                <a16:creationId xmlns:a16="http://schemas.microsoft.com/office/drawing/2014/main" xmlns="" id="{75EE6DCE-6A55-4D95-85F7-E22E3E268256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1262769" y="5188111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 smtClean="0"/>
              <a:t>Tytuł kategorii</a:t>
            </a:r>
            <a:endParaRPr lang="pl-PL" noProof="0" dirty="0"/>
          </a:p>
        </p:txBody>
      </p:sp>
      <p:sp>
        <p:nvSpPr>
          <p:cNvPr id="48" name="Tekst — symbol zastępczy 2">
            <a:extLst>
              <a:ext uri="{FF2B5EF4-FFF2-40B4-BE49-F238E27FC236}">
                <a16:creationId xmlns:a16="http://schemas.microsoft.com/office/drawing/2014/main" xmlns="" id="{84DC7882-7541-4AEA-95FE-DDBCF6F9CA32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3193135" y="4826750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 smtClean="0"/>
              <a:t>1 500 000 zł</a:t>
            </a:r>
            <a:endParaRPr lang="pl-PL" noProof="0" dirty="0"/>
          </a:p>
        </p:txBody>
      </p:sp>
      <p:sp>
        <p:nvSpPr>
          <p:cNvPr id="49" name="Tekst — symbol zastępczy 2">
            <a:extLst>
              <a:ext uri="{FF2B5EF4-FFF2-40B4-BE49-F238E27FC236}">
                <a16:creationId xmlns:a16="http://schemas.microsoft.com/office/drawing/2014/main" xmlns="" id="{5542D500-4CD6-4FDE-9133-F8020797D9B5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3193134" y="5188111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 smtClean="0"/>
              <a:t>Tytuł kategorii</a:t>
            </a:r>
            <a:endParaRPr lang="pl-PL" noProof="0" dirty="0"/>
          </a:p>
        </p:txBody>
      </p:sp>
      <p:sp>
        <p:nvSpPr>
          <p:cNvPr id="51" name="Tekst — symbol zastępczy 2">
            <a:extLst>
              <a:ext uri="{FF2B5EF4-FFF2-40B4-BE49-F238E27FC236}">
                <a16:creationId xmlns:a16="http://schemas.microsoft.com/office/drawing/2014/main" xmlns="" id="{500C362B-BA02-4F7D-86F6-3F6F2EF20D04}"/>
              </a:ext>
            </a:extLst>
          </p:cNvPr>
          <p:cNvSpPr>
            <a:spLocks noGrp="1"/>
          </p:cNvSpPr>
          <p:nvPr>
            <p:ph type="body" idx="53" hasCustomPrompt="1"/>
          </p:nvPr>
        </p:nvSpPr>
        <p:spPr>
          <a:xfrm>
            <a:off x="5123499" y="4830433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 smtClean="0"/>
              <a:t>1 500 000 zł</a:t>
            </a:r>
            <a:endParaRPr lang="pl-PL" noProof="0" dirty="0"/>
          </a:p>
        </p:txBody>
      </p:sp>
      <p:sp>
        <p:nvSpPr>
          <p:cNvPr id="52" name="Tekst — symbol zastępczy 2">
            <a:extLst>
              <a:ext uri="{FF2B5EF4-FFF2-40B4-BE49-F238E27FC236}">
                <a16:creationId xmlns:a16="http://schemas.microsoft.com/office/drawing/2014/main" xmlns="" id="{E213E497-634E-40E7-BF08-765CC21529E2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5123498" y="5191794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 smtClean="0"/>
              <a:t>Tytuł kategorii</a:t>
            </a:r>
            <a:endParaRPr lang="pl-PL" noProof="0" dirty="0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FA01C659-0131-449B-BA07-5BC568F00BF0}"/>
              </a:ext>
            </a:extLst>
          </p:cNvPr>
          <p:cNvSpPr/>
          <p:nvPr userDrawn="1"/>
        </p:nvSpPr>
        <p:spPr>
          <a:xfrm>
            <a:off x="790959" y="4258650"/>
            <a:ext cx="384048" cy="3840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54" name="Owal 53">
            <a:extLst>
              <a:ext uri="{FF2B5EF4-FFF2-40B4-BE49-F238E27FC236}">
                <a16:creationId xmlns:a16="http://schemas.microsoft.com/office/drawing/2014/main" xmlns="" id="{69CB80EA-A8D6-4099-9412-0C14095755FF}"/>
              </a:ext>
            </a:extLst>
          </p:cNvPr>
          <p:cNvSpPr/>
          <p:nvPr userDrawn="1"/>
        </p:nvSpPr>
        <p:spPr>
          <a:xfrm>
            <a:off x="790959" y="4965077"/>
            <a:ext cx="384048" cy="384048"/>
          </a:xfrm>
          <a:prstGeom prst="ellipse">
            <a:avLst/>
          </a:prstGeom>
          <a:solidFill>
            <a:srgbClr val="225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55" name="Owal 54">
            <a:extLst>
              <a:ext uri="{FF2B5EF4-FFF2-40B4-BE49-F238E27FC236}">
                <a16:creationId xmlns:a16="http://schemas.microsoft.com/office/drawing/2014/main" xmlns="" id="{2E20CCE5-B889-49FE-8FA6-A6F0F11A5D91}"/>
              </a:ext>
            </a:extLst>
          </p:cNvPr>
          <p:cNvSpPr/>
          <p:nvPr userDrawn="1"/>
        </p:nvSpPr>
        <p:spPr>
          <a:xfrm>
            <a:off x="2725217" y="4261982"/>
            <a:ext cx="384048" cy="38404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xmlns="" id="{769A77E3-4AFB-45BB-8FDC-4AD084EA9D23}"/>
              </a:ext>
            </a:extLst>
          </p:cNvPr>
          <p:cNvSpPr/>
          <p:nvPr userDrawn="1"/>
        </p:nvSpPr>
        <p:spPr>
          <a:xfrm>
            <a:off x="2725217" y="4968409"/>
            <a:ext cx="384048" cy="384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57" name="Owal 56">
            <a:extLst>
              <a:ext uri="{FF2B5EF4-FFF2-40B4-BE49-F238E27FC236}">
                <a16:creationId xmlns:a16="http://schemas.microsoft.com/office/drawing/2014/main" xmlns="" id="{53A8B986-3280-4EAC-846B-9167ECC55646}"/>
              </a:ext>
            </a:extLst>
          </p:cNvPr>
          <p:cNvSpPr/>
          <p:nvPr userDrawn="1"/>
        </p:nvSpPr>
        <p:spPr>
          <a:xfrm>
            <a:off x="4660323" y="4257848"/>
            <a:ext cx="384048" cy="384048"/>
          </a:xfrm>
          <a:prstGeom prst="ellipse">
            <a:avLst/>
          </a:prstGeom>
          <a:solidFill>
            <a:srgbClr val="B53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58" name="Owal 57">
            <a:extLst>
              <a:ext uri="{FF2B5EF4-FFF2-40B4-BE49-F238E27FC236}">
                <a16:creationId xmlns:a16="http://schemas.microsoft.com/office/drawing/2014/main" xmlns="" id="{0AE6D315-5EC0-4956-B7BF-B94D2AFE679B}"/>
              </a:ext>
            </a:extLst>
          </p:cNvPr>
          <p:cNvSpPr/>
          <p:nvPr userDrawn="1"/>
        </p:nvSpPr>
        <p:spPr>
          <a:xfrm>
            <a:off x="4660323" y="4964275"/>
            <a:ext cx="384048" cy="38404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12" name="Wykres — symbol zastępczy 11">
            <a:extLst>
              <a:ext uri="{FF2B5EF4-FFF2-40B4-BE49-F238E27FC236}">
                <a16:creationId xmlns:a16="http://schemas.microsoft.com/office/drawing/2014/main" xmlns="" id="{9ED8422E-0C74-45EF-B794-252146C6639A}"/>
              </a:ext>
            </a:extLst>
          </p:cNvPr>
          <p:cNvSpPr>
            <a:spLocks noGrp="1"/>
          </p:cNvSpPr>
          <p:nvPr>
            <p:ph type="chart" sz="quarter" idx="55"/>
          </p:nvPr>
        </p:nvSpPr>
        <p:spPr>
          <a:xfrm>
            <a:off x="6924675" y="860425"/>
            <a:ext cx="4483100" cy="457358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wykres</a:t>
            </a:r>
            <a:endParaRPr lang="pl-PL" noProof="0" dirty="0"/>
          </a:p>
        </p:txBody>
      </p:sp>
      <p:sp>
        <p:nvSpPr>
          <p:cNvPr id="35" name="Owal 34">
            <a:extLst>
              <a:ext uri="{FF2B5EF4-FFF2-40B4-BE49-F238E27FC236}">
                <a16:creationId xmlns:a16="http://schemas.microsoft.com/office/drawing/2014/main" xmlns="" id="{E8B7C827-F016-49F6-B775-FAC0E6420466}"/>
              </a:ext>
            </a:extLst>
          </p:cNvPr>
          <p:cNvSpPr/>
          <p:nvPr userDrawn="1"/>
        </p:nvSpPr>
        <p:spPr>
          <a:xfrm>
            <a:off x="6905624" y="905669"/>
            <a:ext cx="4483100" cy="4483100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38" name="Owal 37">
            <a:extLst>
              <a:ext uri="{FF2B5EF4-FFF2-40B4-BE49-F238E27FC236}">
                <a16:creationId xmlns:a16="http://schemas.microsoft.com/office/drawing/2014/main" xmlns="" id="{C0F8D2C7-9093-4F92-B8A4-D819FEE69F1F}"/>
              </a:ext>
            </a:extLst>
          </p:cNvPr>
          <p:cNvSpPr/>
          <p:nvPr userDrawn="1"/>
        </p:nvSpPr>
        <p:spPr>
          <a:xfrm>
            <a:off x="8294757" y="2294802"/>
            <a:ext cx="1704834" cy="1704834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xmlns="" id="{0DE9D0C0-04C1-4621-8B2D-E65A25A8DCF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75514" y="450000"/>
            <a:ext cx="90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490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Obraz i element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591" y="1411243"/>
            <a:ext cx="4494133" cy="8043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 dirty="0" smtClean="0"/>
              <a:t>KLIKNIJ, ABY EDYTOWAĆ</a:t>
            </a:r>
            <a:endParaRPr lang="pl-PL" noProof="0" dirty="0"/>
          </a:p>
        </p:txBody>
      </p:sp>
      <p:sp>
        <p:nvSpPr>
          <p:cNvPr id="9" name="Tekst — symbol zastępczy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94591" y="2564787"/>
            <a:ext cx="4473108" cy="569085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10" name="Obraz — symbol zastępczy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6924675" y="2314168"/>
            <a:ext cx="5267325" cy="100800"/>
            <a:chOff x="0" y="3240138"/>
            <a:chExt cx="3434400" cy="10080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wal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14" name="Tekst — symbol zastępczy 2">
            <a:extLst>
              <a:ext uri="{FF2B5EF4-FFF2-40B4-BE49-F238E27FC236}">
                <a16:creationId xmlns:a16="http://schemas.microsoft.com/office/drawing/2014/main" xmlns="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94591" y="3189568"/>
            <a:ext cx="4482996" cy="2432603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wal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wal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2" name="Obraz — symbol zastępczy 7">
            <a:extLst>
              <a:ext uri="{FF2B5EF4-FFF2-40B4-BE49-F238E27FC236}">
                <a16:creationId xmlns:a16="http://schemas.microsoft.com/office/drawing/2014/main" xmlns="" id="{CF430BFB-0A7C-4FB8-B93B-8DA19F3E63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710" y="1792784"/>
            <a:ext cx="6073999" cy="372160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286978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zawartości Podziękowa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3" name="Obraz — symbol zastępczy 2">
            <a:extLst>
              <a:ext uri="{FF2B5EF4-FFF2-40B4-BE49-F238E27FC236}">
                <a16:creationId xmlns:a16="http://schemas.microsoft.com/office/drawing/2014/main" xmlns="" id="{36EF099F-79D2-486F-A4B2-DD4F699752C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89650" cy="6858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10" name="Obraz — symbol zastępczy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21" name="Tytuł 1">
            <a:extLst>
              <a:ext uri="{FF2B5EF4-FFF2-40B4-BE49-F238E27FC236}">
                <a16:creationId xmlns:a16="http://schemas.microsoft.com/office/drawing/2014/main" xmlns="" id="{1FF22294-F2E5-4C74-A30C-46BA988FD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959" y="1546091"/>
            <a:ext cx="4846923" cy="1091078"/>
          </a:xfrm>
        </p:spPr>
        <p:txBody>
          <a:bodyPr lIns="0" tIns="0" rIns="0" bIns="0" rtlCol="0" anchor="b" anchorCtr="0">
            <a:noAutofit/>
          </a:bodyPr>
          <a:lstStyle>
            <a:lvl1pPr>
              <a:defRPr sz="5500"/>
            </a:lvl1pPr>
          </a:lstStyle>
          <a:p>
            <a:pPr rtl="0"/>
            <a:r>
              <a:rPr lang="pl-PL" noProof="0" dirty="0" smtClean="0"/>
              <a:t>DZIĘKUJEMY!</a:t>
            </a:r>
            <a:endParaRPr lang="pl-PL" noProof="0" dirty="0"/>
          </a:p>
        </p:txBody>
      </p:sp>
      <p:sp>
        <p:nvSpPr>
          <p:cNvPr id="22" name="Tekst — symbol zastępczy 3">
            <a:extLst>
              <a:ext uri="{FF2B5EF4-FFF2-40B4-BE49-F238E27FC236}">
                <a16:creationId xmlns:a16="http://schemas.microsoft.com/office/drawing/2014/main" xmlns="" id="{FC5C0DA6-1B31-4BDF-BAEB-BF7978102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335" y="3083960"/>
            <a:ext cx="4586288" cy="509472"/>
          </a:xfrm>
        </p:spPr>
        <p:txBody>
          <a:bodyPr lIns="0" tIns="0" rIns="0" bIns="0" rtlCol="0" anchor="b" anchorCtr="0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pl-PL" noProof="0" dirty="0" smtClean="0"/>
              <a:t>Artur Wieczorek</a:t>
            </a:r>
            <a:endParaRPr lang="pl-PL" noProof="0" dirty="0"/>
          </a:p>
        </p:txBody>
      </p:sp>
      <p:sp>
        <p:nvSpPr>
          <p:cNvPr id="23" name="Tekst — symbol zastępczy 3">
            <a:extLst>
              <a:ext uri="{FF2B5EF4-FFF2-40B4-BE49-F238E27FC236}">
                <a16:creationId xmlns:a16="http://schemas.microsoft.com/office/drawing/2014/main" xmlns="" id="{5E1647C9-9AC1-4500-A56E-94CABC656E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3703834"/>
            <a:ext cx="4586288" cy="23094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7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pl-PL" noProof="0" dirty="0" smtClean="0"/>
              <a:t>Telefon:</a:t>
            </a:r>
            <a:endParaRPr lang="pl-PL" noProof="0" dirty="0"/>
          </a:p>
        </p:txBody>
      </p:sp>
      <p:sp>
        <p:nvSpPr>
          <p:cNvPr id="24" name="Tekst — symbol zastępczy 3">
            <a:extLst>
              <a:ext uri="{FF2B5EF4-FFF2-40B4-BE49-F238E27FC236}">
                <a16:creationId xmlns:a16="http://schemas.microsoft.com/office/drawing/2014/main" xmlns="" id="{8605CECB-8164-4428-B478-98C42902F9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950" y="3946707"/>
            <a:ext cx="4586288" cy="29016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pl-PL" noProof="0" dirty="0" smtClean="0"/>
              <a:t>+7 888 999-000-11</a:t>
            </a:r>
            <a:endParaRPr lang="pl-PL" noProof="0" dirty="0"/>
          </a:p>
        </p:txBody>
      </p:sp>
      <p:sp>
        <p:nvSpPr>
          <p:cNvPr id="25" name="Tekst — symbol zastępczy 3">
            <a:extLst>
              <a:ext uri="{FF2B5EF4-FFF2-40B4-BE49-F238E27FC236}">
                <a16:creationId xmlns:a16="http://schemas.microsoft.com/office/drawing/2014/main" xmlns="" id="{D39B56C4-E128-4995-91CC-64C268BC76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750" y="4423954"/>
            <a:ext cx="4586288" cy="23094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700" b="0" i="1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pl-PL" noProof="0" dirty="0" smtClean="0"/>
              <a:t>Adres e-mail:</a:t>
            </a:r>
            <a:endParaRPr lang="pl-PL" noProof="0" dirty="0"/>
          </a:p>
        </p:txBody>
      </p:sp>
      <p:sp>
        <p:nvSpPr>
          <p:cNvPr id="26" name="Tekst — symbol zastępczy 3">
            <a:extLst>
              <a:ext uri="{FF2B5EF4-FFF2-40B4-BE49-F238E27FC236}">
                <a16:creationId xmlns:a16="http://schemas.microsoft.com/office/drawing/2014/main" xmlns="" id="{94772DA1-74CC-430C-9A8E-5A6586692C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50" y="4650785"/>
            <a:ext cx="4586288" cy="36447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pl-PL" noProof="0" dirty="0" smtClean="0"/>
              <a:t>Wieczorek@vanarsdelltd.com</a:t>
            </a:r>
            <a:endParaRPr lang="pl-PL" noProof="0" dirty="0"/>
          </a:p>
        </p:txBody>
      </p:sp>
      <p:sp>
        <p:nvSpPr>
          <p:cNvPr id="27" name="Tekst — symbol zastępczy 3">
            <a:extLst>
              <a:ext uri="{FF2B5EF4-FFF2-40B4-BE49-F238E27FC236}">
                <a16:creationId xmlns:a16="http://schemas.microsoft.com/office/drawing/2014/main" xmlns="" id="{7A073B5B-2BE3-49D1-A646-1492F534C9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850" y="5153025"/>
            <a:ext cx="4586288" cy="23094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700" b="0" i="1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l-PL" noProof="0" dirty="0" smtClean="0"/>
              <a:t>Witryna internetowa:</a:t>
            </a:r>
            <a:endParaRPr lang="pl-PL" noProof="0" dirty="0"/>
          </a:p>
        </p:txBody>
      </p:sp>
      <p:sp>
        <p:nvSpPr>
          <p:cNvPr id="28" name="Tekst — symbol zastępczy 3">
            <a:extLst>
              <a:ext uri="{FF2B5EF4-FFF2-40B4-BE49-F238E27FC236}">
                <a16:creationId xmlns:a16="http://schemas.microsoft.com/office/drawing/2014/main" xmlns="" id="{52D10EDD-0329-4443-8665-7603E4A83B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950" y="5363814"/>
            <a:ext cx="4586288" cy="36447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pl-PL" noProof="0" dirty="0" smtClean="0"/>
              <a:t>www.vanarsdelltd.com</a:t>
            </a:r>
            <a:endParaRPr lang="pl-PL" noProof="0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xmlns="" id="{5F591C52-0202-44BA-A6BE-E2362516B893}"/>
              </a:ext>
            </a:extLst>
          </p:cNvPr>
          <p:cNvGrpSpPr/>
          <p:nvPr userDrawn="1"/>
        </p:nvGrpSpPr>
        <p:grpSpPr>
          <a:xfrm>
            <a:off x="801543" y="2750589"/>
            <a:ext cx="4767605" cy="100800"/>
            <a:chOff x="808548" y="2750589"/>
            <a:chExt cx="4767605" cy="100800"/>
          </a:xfrm>
        </p:grpSpPr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xmlns="" id="{59E4D57E-4989-4939-A31F-637543FAB606}"/>
                </a:ext>
              </a:extLst>
            </p:cNvPr>
            <p:cNvGrpSpPr/>
            <p:nvPr userDrawn="1"/>
          </p:nvGrpSpPr>
          <p:grpSpPr>
            <a:xfrm flipH="1">
              <a:off x="808548" y="2750589"/>
              <a:ext cx="4767605" cy="100800"/>
              <a:chOff x="325829" y="3240138"/>
              <a:chExt cx="3108571" cy="100800"/>
            </a:xfrm>
          </p:grpSpPr>
          <p:cxnSp>
            <p:nvCxnSpPr>
              <p:cNvPr id="12" name="Łącznik prosty 11">
                <a:extLst>
                  <a:ext uri="{FF2B5EF4-FFF2-40B4-BE49-F238E27FC236}">
                    <a16:creationId xmlns:a16="http://schemas.microsoft.com/office/drawing/2014/main" xmlns="" id="{370B72A7-B625-48B8-88E6-BCE2A4DD531E}"/>
                  </a:ext>
                </a:extLst>
              </p:cNvPr>
              <p:cNvCxnSpPr>
                <a:stCxn id="29" idx="2"/>
              </p:cNvCxnSpPr>
              <p:nvPr userDrawn="1"/>
            </p:nvCxnSpPr>
            <p:spPr>
              <a:xfrm flipV="1">
                <a:off x="325829" y="3285674"/>
                <a:ext cx="3058171" cy="4864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wal 12">
                <a:extLst>
                  <a:ext uri="{FF2B5EF4-FFF2-40B4-BE49-F238E27FC236}">
                    <a16:creationId xmlns:a16="http://schemas.microsoft.com/office/drawing/2014/main" xmlns="" id="{01ED729F-F8A5-4244-9776-4935C260F11F}"/>
                  </a:ext>
                </a:extLst>
              </p:cNvPr>
              <p:cNvSpPr/>
              <p:nvPr userDrawn="1"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pl-PL" noProof="0" dirty="0"/>
              </a:p>
            </p:txBody>
          </p:sp>
        </p:grpSp>
        <p:sp>
          <p:nvSpPr>
            <p:cNvPr id="29" name="Owal 28">
              <a:extLst>
                <a:ext uri="{FF2B5EF4-FFF2-40B4-BE49-F238E27FC236}">
                  <a16:creationId xmlns:a16="http://schemas.microsoft.com/office/drawing/2014/main" xmlns="" id="{BECBEDE0-51BB-48BD-AAAD-63B6F60C1D57}"/>
                </a:ext>
              </a:extLst>
            </p:cNvPr>
            <p:cNvSpPr/>
            <p:nvPr userDrawn="1"/>
          </p:nvSpPr>
          <p:spPr>
            <a:xfrm flipH="1">
              <a:off x="5475351" y="2750589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xmlns="" id="{63E1608D-F119-4C0D-8D91-7CB089C037C8}"/>
              </a:ext>
            </a:extLst>
          </p:cNvPr>
          <p:cNvGrpSpPr/>
          <p:nvPr userDrawn="1"/>
        </p:nvGrpSpPr>
        <p:grpSpPr>
          <a:xfrm>
            <a:off x="801543" y="1660573"/>
            <a:ext cx="4764889" cy="105664"/>
            <a:chOff x="808548" y="2745725"/>
            <a:chExt cx="4764889" cy="105664"/>
          </a:xfrm>
        </p:grpSpPr>
        <p:grpSp>
          <p:nvGrpSpPr>
            <p:cNvPr id="33" name="Grupa 32">
              <a:extLst>
                <a:ext uri="{FF2B5EF4-FFF2-40B4-BE49-F238E27FC236}">
                  <a16:creationId xmlns:a16="http://schemas.microsoft.com/office/drawing/2014/main" xmlns="" id="{EBDC0121-6865-4B65-A28B-1CEDB16AAD9E}"/>
                </a:ext>
              </a:extLst>
            </p:cNvPr>
            <p:cNvGrpSpPr/>
            <p:nvPr userDrawn="1"/>
          </p:nvGrpSpPr>
          <p:grpSpPr>
            <a:xfrm flipH="1">
              <a:off x="808548" y="2750589"/>
              <a:ext cx="4664088" cy="100800"/>
              <a:chOff x="393324" y="3240138"/>
              <a:chExt cx="3041076" cy="100800"/>
            </a:xfrm>
          </p:grpSpPr>
          <p:cxnSp>
            <p:nvCxnSpPr>
              <p:cNvPr id="35" name="Łącznik prosty 34">
                <a:extLst>
                  <a:ext uri="{FF2B5EF4-FFF2-40B4-BE49-F238E27FC236}">
                    <a16:creationId xmlns:a16="http://schemas.microsoft.com/office/drawing/2014/main" xmlns="" id="{386E3714-07DE-4318-B5BC-25F879B97D59}"/>
                  </a:ext>
                </a:extLst>
              </p:cNvPr>
              <p:cNvCxnSpPr>
                <a:stCxn id="34" idx="6"/>
              </p:cNvCxnSpPr>
              <p:nvPr userDrawn="1"/>
            </p:nvCxnSpPr>
            <p:spPr>
              <a:xfrm>
                <a:off x="393324" y="3285674"/>
                <a:ext cx="2990677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wal 35">
                <a:extLst>
                  <a:ext uri="{FF2B5EF4-FFF2-40B4-BE49-F238E27FC236}">
                    <a16:creationId xmlns:a16="http://schemas.microsoft.com/office/drawing/2014/main" xmlns="" id="{2ECCE30B-E848-4C5E-83A1-A811D489E7B8}"/>
                  </a:ext>
                </a:extLst>
              </p:cNvPr>
              <p:cNvSpPr/>
              <p:nvPr userDrawn="1"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pl-PL" noProof="0" dirty="0"/>
              </a:p>
            </p:txBody>
          </p:sp>
        </p:grpSp>
        <p:sp>
          <p:nvSpPr>
            <p:cNvPr id="34" name="Owal 33">
              <a:extLst>
                <a:ext uri="{FF2B5EF4-FFF2-40B4-BE49-F238E27FC236}">
                  <a16:creationId xmlns:a16="http://schemas.microsoft.com/office/drawing/2014/main" xmlns="" id="{09817AEC-C67C-49A3-AC5A-669FD4D6D586}"/>
                </a:ext>
              </a:extLst>
            </p:cNvPr>
            <p:cNvSpPr/>
            <p:nvPr userDrawn="1"/>
          </p:nvSpPr>
          <p:spPr>
            <a:xfrm flipH="1">
              <a:off x="5472636" y="2745725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8394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zawartości Dodat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3" name="Obraz — symbol zastępczy 2">
            <a:extLst>
              <a:ext uri="{FF2B5EF4-FFF2-40B4-BE49-F238E27FC236}">
                <a16:creationId xmlns:a16="http://schemas.microsoft.com/office/drawing/2014/main" xmlns="" id="{96C5B5AA-0D95-4C33-8EBC-90401B51BD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32" y="1912946"/>
            <a:ext cx="12185968" cy="349300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8934" y="457496"/>
            <a:ext cx="4494133" cy="804338"/>
          </a:xfrm>
        </p:spPr>
        <p:txBody>
          <a:bodyPr lIns="0" tIns="0" rIns="0" bIns="0" rtlCol="0" anchor="b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pl-PL" noProof="0" dirty="0" smtClean="0"/>
              <a:t>DODATEK</a:t>
            </a:r>
            <a:endParaRPr lang="pl-PL" noProof="0" dirty="0"/>
          </a:p>
        </p:txBody>
      </p:sp>
      <p:sp>
        <p:nvSpPr>
          <p:cNvPr id="10" name="Obraz — symbol zastępczy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wal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wal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xmlns="" id="{908B302A-0F76-466E-9FCE-DCEECCBCF6C9}"/>
              </a:ext>
            </a:extLst>
          </p:cNvPr>
          <p:cNvGrpSpPr/>
          <p:nvPr userDrawn="1"/>
        </p:nvGrpSpPr>
        <p:grpSpPr>
          <a:xfrm>
            <a:off x="4909134" y="1509426"/>
            <a:ext cx="2398430" cy="100800"/>
            <a:chOff x="4905204" y="1509426"/>
            <a:chExt cx="2398430" cy="100800"/>
          </a:xfrm>
        </p:grpSpPr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xmlns="" id="{59E4D57E-4989-4939-A31F-637543FAB606}"/>
                </a:ext>
              </a:extLst>
            </p:cNvPr>
            <p:cNvGrpSpPr/>
            <p:nvPr userDrawn="1"/>
          </p:nvGrpSpPr>
          <p:grpSpPr>
            <a:xfrm flipH="1">
              <a:off x="4905204" y="1509426"/>
              <a:ext cx="2356635" cy="100800"/>
              <a:chOff x="1785040" y="3240138"/>
              <a:chExt cx="1536569" cy="100800"/>
            </a:xfrm>
          </p:grpSpPr>
          <p:cxnSp>
            <p:nvCxnSpPr>
              <p:cNvPr id="12" name="Łącznik prosty 11">
                <a:extLst>
                  <a:ext uri="{FF2B5EF4-FFF2-40B4-BE49-F238E27FC236}">
                    <a16:creationId xmlns:a16="http://schemas.microsoft.com/office/drawing/2014/main" xmlns="" id="{370B72A7-B625-48B8-88E6-BCE2A4DD531E}"/>
                  </a:ext>
                </a:extLst>
              </p:cNvPr>
              <p:cNvCxnSpPr/>
              <p:nvPr userDrawn="1"/>
            </p:nvCxnSpPr>
            <p:spPr>
              <a:xfrm>
                <a:off x="1785040" y="3290538"/>
                <a:ext cx="1498571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wal 12">
                <a:extLst>
                  <a:ext uri="{FF2B5EF4-FFF2-40B4-BE49-F238E27FC236}">
                    <a16:creationId xmlns:a16="http://schemas.microsoft.com/office/drawing/2014/main" xmlns="" id="{01ED729F-F8A5-4244-9776-4935C260F11F}"/>
                  </a:ext>
                </a:extLst>
              </p:cNvPr>
              <p:cNvSpPr/>
              <p:nvPr userDrawn="1"/>
            </p:nvSpPr>
            <p:spPr>
              <a:xfrm>
                <a:off x="3255885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pl-PL" noProof="0" dirty="0"/>
              </a:p>
            </p:txBody>
          </p:sp>
        </p:grpSp>
        <p:sp>
          <p:nvSpPr>
            <p:cNvPr id="21" name="Owal 20">
              <a:extLst>
                <a:ext uri="{FF2B5EF4-FFF2-40B4-BE49-F238E27FC236}">
                  <a16:creationId xmlns:a16="http://schemas.microsoft.com/office/drawing/2014/main" xmlns="" id="{427C0C4F-6341-4BE0-931E-AAA6EA2AF137}"/>
                </a:ext>
              </a:extLst>
            </p:cNvPr>
            <p:cNvSpPr/>
            <p:nvPr userDrawn="1"/>
          </p:nvSpPr>
          <p:spPr>
            <a:xfrm flipH="1">
              <a:off x="7202833" y="1509426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6448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zawartości Rekomendac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rtlCol="0" anchor="b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pl-PL" noProof="0" dirty="0" smtClean="0"/>
              <a:t>REKOMENDACJE</a:t>
            </a:r>
            <a:endParaRPr lang="pl-PL" noProof="0" dirty="0"/>
          </a:p>
        </p:txBody>
      </p:sp>
      <p:sp>
        <p:nvSpPr>
          <p:cNvPr id="10" name="Obraz — symbol zastępczy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7590140" y="1375202"/>
            <a:ext cx="4608211" cy="100800"/>
            <a:chOff x="671538" y="3240138"/>
            <a:chExt cx="2877207" cy="10080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  <a:endCxn id="13" idx="2"/>
            </p:cNvCxnSpPr>
            <p:nvPr userDrawn="1"/>
          </p:nvCxnSpPr>
          <p:spPr>
            <a:xfrm>
              <a:off x="671538" y="3290538"/>
              <a:ext cx="2811483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wal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3483021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wal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wal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40" name="Tekst — symbol zastępczy 2">
            <a:extLst>
              <a:ext uri="{FF2B5EF4-FFF2-40B4-BE49-F238E27FC236}">
                <a16:creationId xmlns:a16="http://schemas.microsoft.com/office/drawing/2014/main" xmlns="" id="{4A98AB01-9578-4430-96AD-F434AF0CDA20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822459" y="4996962"/>
            <a:ext cx="1625324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Stanowisko klienta</a:t>
            </a:r>
            <a:endParaRPr lang="pl-PL" noProof="0" dirty="0"/>
          </a:p>
        </p:txBody>
      </p:sp>
      <p:sp>
        <p:nvSpPr>
          <p:cNvPr id="41" name="Tekst — symbol zastępczy 2">
            <a:extLst>
              <a:ext uri="{FF2B5EF4-FFF2-40B4-BE49-F238E27FC236}">
                <a16:creationId xmlns:a16="http://schemas.microsoft.com/office/drawing/2014/main" xmlns="" id="{EF9D60F2-A1FB-4A95-997B-A4F1723AC1EC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22459" y="4191894"/>
            <a:ext cx="1625324" cy="720726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wzorzec</a:t>
            </a:r>
            <a:br>
              <a:rPr lang="pl-PL" noProof="0" dirty="0" smtClean="0"/>
            </a:br>
            <a:r>
              <a:rPr lang="pl-PL" noProof="0" dirty="0" smtClean="0"/>
              <a:t>tekstu</a:t>
            </a:r>
            <a:endParaRPr lang="pl-PL" noProof="0" dirty="0"/>
          </a:p>
        </p:txBody>
      </p:sp>
      <p:sp>
        <p:nvSpPr>
          <p:cNvPr id="42" name="Obraz — symbol zastępczy 2">
            <a:extLst>
              <a:ext uri="{FF2B5EF4-FFF2-40B4-BE49-F238E27FC236}">
                <a16:creationId xmlns:a16="http://schemas.microsoft.com/office/drawing/2014/main" xmlns="" id="{76A56D2A-42F0-40C5-96D7-B1AC33152A8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711399" y="4435460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cxnSp>
        <p:nvCxnSpPr>
          <p:cNvPr id="43" name="Łącznik prosty 42">
            <a:extLst>
              <a:ext uri="{FF2B5EF4-FFF2-40B4-BE49-F238E27FC236}">
                <a16:creationId xmlns:a16="http://schemas.microsoft.com/office/drawing/2014/main" xmlns="" id="{CF6D1C91-9136-4678-A712-92BE9B3902C4}"/>
              </a:ext>
            </a:extLst>
          </p:cNvPr>
          <p:cNvCxnSpPr>
            <a:cxnSpLocks/>
          </p:cNvCxnSpPr>
          <p:nvPr userDrawn="1"/>
        </p:nvCxnSpPr>
        <p:spPr>
          <a:xfrm flipV="1">
            <a:off x="3264611" y="3984820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xmlns="" id="{F2D92A7B-1C40-4AEB-92C3-C35F8C01F1F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03253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xmlns="" id="{F2E312F1-B417-47B6-97E4-7CCA31034F82}"/>
              </a:ext>
            </a:extLst>
          </p:cNvPr>
          <p:cNvSpPr/>
          <p:nvPr userDrawn="1"/>
        </p:nvSpPr>
        <p:spPr>
          <a:xfrm>
            <a:off x="3214211" y="3930376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58" name="Tekst — symbol zastępczy 2">
            <a:extLst>
              <a:ext uri="{FF2B5EF4-FFF2-40B4-BE49-F238E27FC236}">
                <a16:creationId xmlns:a16="http://schemas.microsoft.com/office/drawing/2014/main" xmlns="" id="{13DB5D84-04D8-4536-A06B-AED76E7C51D7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4586638" y="4996962"/>
            <a:ext cx="1625324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Stanowisko klienta</a:t>
            </a:r>
            <a:endParaRPr lang="pl-PL" noProof="0" dirty="0"/>
          </a:p>
        </p:txBody>
      </p:sp>
      <p:sp>
        <p:nvSpPr>
          <p:cNvPr id="59" name="Tekst — symbol zastępczy 2">
            <a:extLst>
              <a:ext uri="{FF2B5EF4-FFF2-40B4-BE49-F238E27FC236}">
                <a16:creationId xmlns:a16="http://schemas.microsoft.com/office/drawing/2014/main" xmlns="" id="{3AB0AC7E-7919-422E-95A1-82E8B125756D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4586638" y="4191894"/>
            <a:ext cx="1625324" cy="720726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wzorzec</a:t>
            </a:r>
            <a:br>
              <a:rPr lang="pl-PL" noProof="0" dirty="0" smtClean="0"/>
            </a:br>
            <a:r>
              <a:rPr lang="pl-PL" noProof="0" dirty="0" smtClean="0"/>
              <a:t>tekstu</a:t>
            </a:r>
            <a:endParaRPr lang="pl-PL" noProof="0" dirty="0"/>
          </a:p>
        </p:txBody>
      </p:sp>
      <p:sp>
        <p:nvSpPr>
          <p:cNvPr id="60" name="Obraz — symbol zastępczy 2">
            <a:extLst>
              <a:ext uri="{FF2B5EF4-FFF2-40B4-BE49-F238E27FC236}">
                <a16:creationId xmlns:a16="http://schemas.microsoft.com/office/drawing/2014/main" xmlns="" id="{B44FD76B-D1AE-458B-AF32-E4AA246B0881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475578" y="4435460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cxnSp>
        <p:nvCxnSpPr>
          <p:cNvPr id="61" name="Łącznik prosty 60">
            <a:extLst>
              <a:ext uri="{FF2B5EF4-FFF2-40B4-BE49-F238E27FC236}">
                <a16:creationId xmlns:a16="http://schemas.microsoft.com/office/drawing/2014/main" xmlns="" id="{07D22CD4-7F86-495D-B381-7D706058B916}"/>
              </a:ext>
            </a:extLst>
          </p:cNvPr>
          <p:cNvCxnSpPr>
            <a:cxnSpLocks/>
          </p:cNvCxnSpPr>
          <p:nvPr userDrawn="1"/>
        </p:nvCxnSpPr>
        <p:spPr>
          <a:xfrm flipV="1">
            <a:off x="7028790" y="3984820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kst — symbol zastępczy 3">
            <a:extLst>
              <a:ext uri="{FF2B5EF4-FFF2-40B4-BE49-F238E27FC236}">
                <a16:creationId xmlns:a16="http://schemas.microsoft.com/office/drawing/2014/main" xmlns="" id="{1BA0EB90-BA97-4A18-AD3D-1E839B636DE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67432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63" name="Owal 62">
            <a:extLst>
              <a:ext uri="{FF2B5EF4-FFF2-40B4-BE49-F238E27FC236}">
                <a16:creationId xmlns:a16="http://schemas.microsoft.com/office/drawing/2014/main" xmlns="" id="{ED057A87-963C-4F8A-BD4C-959BF8AF699B}"/>
              </a:ext>
            </a:extLst>
          </p:cNvPr>
          <p:cNvSpPr/>
          <p:nvPr userDrawn="1"/>
        </p:nvSpPr>
        <p:spPr>
          <a:xfrm>
            <a:off x="6978390" y="3930376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64" name="Tekst — symbol zastępczy 2">
            <a:extLst>
              <a:ext uri="{FF2B5EF4-FFF2-40B4-BE49-F238E27FC236}">
                <a16:creationId xmlns:a16="http://schemas.microsoft.com/office/drawing/2014/main" xmlns="" id="{B6BAFE05-9EC0-4C3C-AB0F-89A83361452F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8350818" y="4992196"/>
            <a:ext cx="1625324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Stanowisko klienta</a:t>
            </a:r>
            <a:endParaRPr lang="pl-PL" noProof="0" dirty="0"/>
          </a:p>
        </p:txBody>
      </p:sp>
      <p:sp>
        <p:nvSpPr>
          <p:cNvPr id="65" name="Tekst — symbol zastępczy 2">
            <a:extLst>
              <a:ext uri="{FF2B5EF4-FFF2-40B4-BE49-F238E27FC236}">
                <a16:creationId xmlns:a16="http://schemas.microsoft.com/office/drawing/2014/main" xmlns="" id="{290BF8E2-78CA-4427-9231-3C5EDC272DEE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8350818" y="4187128"/>
            <a:ext cx="1625324" cy="720726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wzorzec</a:t>
            </a:r>
            <a:br>
              <a:rPr lang="pl-PL" noProof="0" dirty="0" smtClean="0"/>
            </a:br>
            <a:r>
              <a:rPr lang="pl-PL" noProof="0" dirty="0" smtClean="0"/>
              <a:t>tekstu</a:t>
            </a:r>
            <a:endParaRPr lang="pl-PL" noProof="0" dirty="0"/>
          </a:p>
        </p:txBody>
      </p:sp>
      <p:sp>
        <p:nvSpPr>
          <p:cNvPr id="66" name="Obraz — symbol zastępczy 2">
            <a:extLst>
              <a:ext uri="{FF2B5EF4-FFF2-40B4-BE49-F238E27FC236}">
                <a16:creationId xmlns:a16="http://schemas.microsoft.com/office/drawing/2014/main" xmlns="" id="{ACA8732F-AB9E-4253-BB5A-5ADD5BA9B153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10239758" y="4430694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cxnSp>
        <p:nvCxnSpPr>
          <p:cNvPr id="67" name="Łącznik prosty 66">
            <a:extLst>
              <a:ext uri="{FF2B5EF4-FFF2-40B4-BE49-F238E27FC236}">
                <a16:creationId xmlns:a16="http://schemas.microsoft.com/office/drawing/2014/main" xmlns="" id="{BB9A566A-8C97-4AE6-B9EF-70158749988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792970" y="3980054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kst — symbol zastępczy 3">
            <a:extLst>
              <a:ext uri="{FF2B5EF4-FFF2-40B4-BE49-F238E27FC236}">
                <a16:creationId xmlns:a16="http://schemas.microsoft.com/office/drawing/2014/main" xmlns="" id="{45B69021-5E85-4B37-B529-366AC57512F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331612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69" name="Owal 68">
            <a:extLst>
              <a:ext uri="{FF2B5EF4-FFF2-40B4-BE49-F238E27FC236}">
                <a16:creationId xmlns:a16="http://schemas.microsoft.com/office/drawing/2014/main" xmlns="" id="{E407CD49-808A-445A-96C0-E3083C9FB390}"/>
              </a:ext>
            </a:extLst>
          </p:cNvPr>
          <p:cNvSpPr/>
          <p:nvPr userDrawn="1"/>
        </p:nvSpPr>
        <p:spPr>
          <a:xfrm>
            <a:off x="10742570" y="3925610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864131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zawartości Analiza przypad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1980591"/>
            <a:ext cx="4187903" cy="1177174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 dirty="0" smtClean="0"/>
              <a:t>ANALIZA PRZYPADKU</a:t>
            </a:r>
            <a:endParaRPr lang="pl-PL" noProof="0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610893"/>
            <a:ext cx="4168311" cy="189753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3319328"/>
            <a:ext cx="3767544" cy="100800"/>
            <a:chOff x="-1228304" y="3240138"/>
            <a:chExt cx="3767544" cy="100800"/>
          </a:xfrm>
        </p:grpSpPr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3690551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wal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2438440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17" name="Owal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wal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 — symbol zastępczy 2">
            <a:extLst>
              <a:ext uri="{FF2B5EF4-FFF2-40B4-BE49-F238E27FC236}">
                <a16:creationId xmlns:a16="http://schemas.microsoft.com/office/drawing/2014/main" xmlns="" id="{82DA762C-1D45-43AA-9DB3-3D8DBE3EACFE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5267325" y="1126345"/>
            <a:ext cx="6086475" cy="2662466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8" name="Tekst — symbol zastępczy 2">
            <a:extLst>
              <a:ext uri="{FF2B5EF4-FFF2-40B4-BE49-F238E27FC236}">
                <a16:creationId xmlns:a16="http://schemas.microsoft.com/office/drawing/2014/main" xmlns="" id="{4C3C1BF4-C955-4D71-87E4-BE0F7B61957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269967" y="3909256"/>
            <a:ext cx="6086475" cy="1822399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205956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Telefon komórkowy i element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294387"/>
            <a:ext cx="5314072" cy="569086"/>
          </a:xfrm>
        </p:spPr>
        <p:txBody>
          <a:bodyPr lIns="0" tIns="0" rIns="0" bIns="0"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pl-PL" noProof="0" dirty="0" smtClean="0"/>
              <a:t>KLIKNIJ, ABY EDYTOWAĆ TYTUŁ</a:t>
            </a:r>
            <a:endParaRPr lang="pl-PL" noProof="0" dirty="0"/>
          </a:p>
        </p:txBody>
      </p:sp>
      <p:sp>
        <p:nvSpPr>
          <p:cNvPr id="9" name="Tekst — symbol zastępczy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2212679"/>
            <a:ext cx="5292725" cy="978407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10" name="Obraz — symbol zastępczy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970230"/>
            <a:ext cx="6096000" cy="100800"/>
            <a:chOff x="646015" y="3248308"/>
            <a:chExt cx="3107749" cy="10080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wal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wal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wal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3" name="Tekst — symbol zastępczy 2">
            <a:extLst>
              <a:ext uri="{FF2B5EF4-FFF2-40B4-BE49-F238E27FC236}">
                <a16:creationId xmlns:a16="http://schemas.microsoft.com/office/drawing/2014/main" xmlns="" id="{ABD2EF23-562D-4049-92E3-48371C9E83A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098826" y="3335524"/>
            <a:ext cx="5311245" cy="2248846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496B07E0-C579-4C5F-9AD4-6AF791562924}"/>
              </a:ext>
            </a:extLst>
          </p:cNvPr>
          <p:cNvSpPr/>
          <p:nvPr userDrawn="1"/>
        </p:nvSpPr>
        <p:spPr>
          <a:xfrm>
            <a:off x="963549" y="1819285"/>
            <a:ext cx="4306824" cy="3648456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t="-195" b="-1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21" name="Obraz — symbol zastępczy 2">
            <a:extLst>
              <a:ext uri="{FF2B5EF4-FFF2-40B4-BE49-F238E27FC236}">
                <a16:creationId xmlns:a16="http://schemas.microsoft.com/office/drawing/2014/main" xmlns="" id="{D5639F99-011E-49CF-8ABD-A4DB4439FB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5505" y="1976894"/>
            <a:ext cx="1819656" cy="3108960"/>
          </a:xfrm>
          <a:ln w="254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22" name="Obraz — symbol zastępczy 2">
            <a:extLst>
              <a:ext uri="{FF2B5EF4-FFF2-40B4-BE49-F238E27FC236}">
                <a16:creationId xmlns:a16="http://schemas.microsoft.com/office/drawing/2014/main" xmlns="" id="{028483B2-B562-448D-AEE1-556BC9366BB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102188" y="3517926"/>
            <a:ext cx="2057400" cy="1819656"/>
          </a:xfrm>
          <a:ln w="254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195763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ęcz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rostokąt 34">
            <a:extLst>
              <a:ext uri="{FF2B5EF4-FFF2-40B4-BE49-F238E27FC236}">
                <a16:creationId xmlns:a16="http://schemas.microsoft.com/office/drawing/2014/main" xmlns="" id="{42737603-04DB-411C-B2D9-BDFF9AEE89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21" name="Tekst — symbol zastępczy 3">
            <a:extLst>
              <a:ext uri="{FF2B5EF4-FFF2-40B4-BE49-F238E27FC236}">
                <a16:creationId xmlns:a16="http://schemas.microsoft.com/office/drawing/2014/main" xmlns="" id="{605A03A4-E79C-49C5-A546-FF8E2D42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319" y="3054194"/>
            <a:ext cx="1645920" cy="618756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22" name="Tekst — symbol zastępczy 3">
            <a:extLst>
              <a:ext uri="{FF2B5EF4-FFF2-40B4-BE49-F238E27FC236}">
                <a16:creationId xmlns:a16="http://schemas.microsoft.com/office/drawing/2014/main" xmlns="" id="{9EA27EF7-FC6B-496C-B737-B9219950367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84584" y="2023761"/>
            <a:ext cx="2469965" cy="982274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 smtClean="0"/>
              <a:t>Wzorzec tekstu</a:t>
            </a:r>
            <a:br>
              <a:rPr lang="pl-PL" noProof="0" dirty="0" smtClean="0"/>
            </a:br>
            <a:r>
              <a:rPr lang="pl-PL" noProof="0" dirty="0" smtClean="0"/>
              <a:t>style</a:t>
            </a:r>
            <a:endParaRPr lang="pl-PL" noProof="0" dirty="0"/>
          </a:p>
        </p:txBody>
      </p:sp>
      <p:sp>
        <p:nvSpPr>
          <p:cNvPr id="23" name="Tekst — symbol zastępczy 3">
            <a:extLst>
              <a:ext uri="{FF2B5EF4-FFF2-40B4-BE49-F238E27FC236}">
                <a16:creationId xmlns:a16="http://schemas.microsoft.com/office/drawing/2014/main" xmlns="" id="{6C0E2C30-6E91-49DE-B7A1-6E32A19EC81D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596444" y="3054194"/>
            <a:ext cx="1389888" cy="618756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noProof="0" smtClean="0"/>
              <a:t>Kliknij, aby edytować style wzorca tekstu</a:t>
            </a:r>
          </a:p>
        </p:txBody>
      </p:sp>
      <p:sp>
        <p:nvSpPr>
          <p:cNvPr id="24" name="Obraz — symbol zastępczy 12">
            <a:extLst>
              <a:ext uri="{FF2B5EF4-FFF2-40B4-BE49-F238E27FC236}">
                <a16:creationId xmlns:a16="http://schemas.microsoft.com/office/drawing/2014/main" xmlns="" id="{70BE5E73-C067-492F-BE30-5E3DADAD40E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75852" y="3731781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25" name="Obraz — symbol zastępczy 12">
            <a:extLst>
              <a:ext uri="{FF2B5EF4-FFF2-40B4-BE49-F238E27FC236}">
                <a16:creationId xmlns:a16="http://schemas.microsoft.com/office/drawing/2014/main" xmlns="" id="{36A9B448-4FDC-41F7-941E-5BF5A129057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99831" y="3731781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26" name="Tekst — symbol zastępczy 3">
            <a:extLst>
              <a:ext uri="{FF2B5EF4-FFF2-40B4-BE49-F238E27FC236}">
                <a16:creationId xmlns:a16="http://schemas.microsoft.com/office/drawing/2014/main" xmlns="" id="{90B3A413-8776-4B3B-931F-C132DAB3A425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40427" y="3054194"/>
            <a:ext cx="2113508" cy="618756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noProof="0" smtClean="0"/>
              <a:t>Kliknij, aby edytować style wzorca tekstu</a:t>
            </a:r>
          </a:p>
        </p:txBody>
      </p:sp>
      <p:sp>
        <p:nvSpPr>
          <p:cNvPr id="27" name="Tekst — symbol zastępczy 3">
            <a:extLst>
              <a:ext uri="{FF2B5EF4-FFF2-40B4-BE49-F238E27FC236}">
                <a16:creationId xmlns:a16="http://schemas.microsoft.com/office/drawing/2014/main" xmlns="" id="{BAD0CCD5-B712-4DB2-BFE3-4D3461B29F6D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494328" y="2023761"/>
            <a:ext cx="1943702" cy="982274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 smtClean="0"/>
              <a:t>Wzorzec tekstu</a:t>
            </a:r>
            <a:br>
              <a:rPr lang="pl-PL" noProof="0" dirty="0" smtClean="0"/>
            </a:br>
            <a:r>
              <a:rPr lang="pl-PL" noProof="0" dirty="0" smtClean="0"/>
              <a:t>style</a:t>
            </a:r>
            <a:endParaRPr lang="pl-PL" noProof="0" dirty="0"/>
          </a:p>
        </p:txBody>
      </p:sp>
      <p:sp>
        <p:nvSpPr>
          <p:cNvPr id="28" name="Obraz — symbol zastępczy 12">
            <a:extLst>
              <a:ext uri="{FF2B5EF4-FFF2-40B4-BE49-F238E27FC236}">
                <a16:creationId xmlns:a16="http://schemas.microsoft.com/office/drawing/2014/main" xmlns="" id="{64125935-B0D3-4ABD-9BBA-A60E46D2C55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46407" y="3731781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29" name="Tekst — symbol zastępczy 3">
            <a:extLst>
              <a:ext uri="{FF2B5EF4-FFF2-40B4-BE49-F238E27FC236}">
                <a16:creationId xmlns:a16="http://schemas.microsoft.com/office/drawing/2014/main" xmlns="" id="{47D3BA4D-FA26-44C8-B927-E42CC8E67B79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900319" y="3054194"/>
            <a:ext cx="2197045" cy="618756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noProof="0" smtClean="0"/>
              <a:t>Kliknij, aby edytować style wzorca tekstu</a:t>
            </a:r>
          </a:p>
        </p:txBody>
      </p:sp>
      <p:sp>
        <p:nvSpPr>
          <p:cNvPr id="30" name="Tekst — symbol zastępczy 3">
            <a:extLst>
              <a:ext uri="{FF2B5EF4-FFF2-40B4-BE49-F238E27FC236}">
                <a16:creationId xmlns:a16="http://schemas.microsoft.com/office/drawing/2014/main" xmlns="" id="{2D2A84D7-2523-470B-A3C0-0140355D4F6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54220" y="2023761"/>
            <a:ext cx="1943702" cy="982274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 smtClean="0"/>
              <a:t>Wzorzec tekstu</a:t>
            </a:r>
            <a:br>
              <a:rPr lang="pl-PL" noProof="0" dirty="0" smtClean="0"/>
            </a:br>
            <a:r>
              <a:rPr lang="pl-PL" noProof="0" dirty="0" smtClean="0"/>
              <a:t>style</a:t>
            </a:r>
            <a:endParaRPr lang="pl-PL" noProof="0" dirty="0"/>
          </a:p>
        </p:txBody>
      </p:sp>
      <p:sp>
        <p:nvSpPr>
          <p:cNvPr id="32" name="Tekst — symbol zastępczy 3">
            <a:extLst>
              <a:ext uri="{FF2B5EF4-FFF2-40B4-BE49-F238E27FC236}">
                <a16:creationId xmlns:a16="http://schemas.microsoft.com/office/drawing/2014/main" xmlns="" id="{55D1A91B-BB99-4DC7-B8F5-55514B49A9D1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900319" y="4671712"/>
            <a:ext cx="2223939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noProof="0" smtClean="0"/>
              <a:t>Kliknij, aby edytować style wzorca tekstu</a:t>
            </a:r>
          </a:p>
        </p:txBody>
      </p:sp>
      <p:sp>
        <p:nvSpPr>
          <p:cNvPr id="33" name="Tekst — symbol zastępczy 3">
            <a:extLst>
              <a:ext uri="{FF2B5EF4-FFF2-40B4-BE49-F238E27FC236}">
                <a16:creationId xmlns:a16="http://schemas.microsoft.com/office/drawing/2014/main" xmlns="" id="{FFAB2C75-BBBF-4A4D-A633-7CEFFABAFE32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40427" y="4830765"/>
            <a:ext cx="2048256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noProof="0" smtClean="0"/>
              <a:t>Kliknij, aby edytować style wzorca tekstu</a:t>
            </a:r>
          </a:p>
        </p:txBody>
      </p:sp>
      <p:sp>
        <p:nvSpPr>
          <p:cNvPr id="34" name="Tekst — symbol zastępczy 7">
            <a:extLst>
              <a:ext uri="{FF2B5EF4-FFF2-40B4-BE49-F238E27FC236}">
                <a16:creationId xmlns:a16="http://schemas.microsoft.com/office/drawing/2014/main" xmlns="" id="{83CD3289-0FBC-4854-8EB2-ADD41F89C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358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pl-PL" noProof="0" dirty="0" smtClean="0"/>
              <a:t>1</a:t>
            </a:r>
            <a:endParaRPr lang="pl-PL" noProof="0" dirty="0"/>
          </a:p>
        </p:txBody>
      </p:sp>
      <p:sp>
        <p:nvSpPr>
          <p:cNvPr id="36" name="Tekst — symbol zastępczy 7">
            <a:extLst>
              <a:ext uri="{FF2B5EF4-FFF2-40B4-BE49-F238E27FC236}">
                <a16:creationId xmlns:a16="http://schemas.microsoft.com/office/drawing/2014/main" xmlns="" id="{2F18CD59-6602-4DEC-9B12-412E6BAF928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12823" y="199949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7000" b="1" kern="1200" dirty="0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l-PL" noProof="0" dirty="0" smtClean="0"/>
              <a:t>1</a:t>
            </a:r>
            <a:endParaRPr lang="pl-PL" noProof="0" dirty="0"/>
          </a:p>
        </p:txBody>
      </p:sp>
      <p:sp>
        <p:nvSpPr>
          <p:cNvPr id="37" name="Tekst — symbol zastępczy 7">
            <a:extLst>
              <a:ext uri="{FF2B5EF4-FFF2-40B4-BE49-F238E27FC236}">
                <a16:creationId xmlns:a16="http://schemas.microsoft.com/office/drawing/2014/main" xmlns="" id="{88B09568-0B94-4B51-BE65-A72C65C3D7D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73424" y="2002966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7000" b="1" kern="1200" dirty="0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l-PL" noProof="0" dirty="0" smtClean="0"/>
              <a:t>1</a:t>
            </a:r>
            <a:endParaRPr lang="pl-PL" noProof="0" dirty="0"/>
          </a:p>
        </p:txBody>
      </p:sp>
      <p:sp>
        <p:nvSpPr>
          <p:cNvPr id="40" name="Tekst — symbol zastępczy 3">
            <a:extLst>
              <a:ext uri="{FF2B5EF4-FFF2-40B4-BE49-F238E27FC236}">
                <a16:creationId xmlns:a16="http://schemas.microsoft.com/office/drawing/2014/main" xmlns="" id="{315834F5-9ACD-4898-B96E-8C732881FF01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2359124" y="5706529"/>
            <a:ext cx="8993089" cy="365122"/>
          </a:xfrm>
        </p:spPr>
        <p:txBody>
          <a:bodyPr lIns="0" tIns="0" rIns="0" bIns="0" rtlCol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38" name="Tytuł 1">
            <a:extLst>
              <a:ext uri="{FF2B5EF4-FFF2-40B4-BE49-F238E27FC236}">
                <a16:creationId xmlns:a16="http://schemas.microsoft.com/office/drawing/2014/main" xmlns="" id="{7E5CF6DE-4761-4BA5-A429-30AC8BBAD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780001"/>
            <a:ext cx="10512424" cy="606677"/>
          </a:xfrm>
        </p:spPr>
        <p:txBody>
          <a:bodyPr lIns="0" tIns="0" rIns="0" bIns="0" rtlCol="0" anchor="t" anchorCtr="0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l-PL" noProof="0" dirty="0" smtClean="0"/>
              <a:t>JAK UŻYWAĆ TEGO SZABLONU</a:t>
            </a:r>
            <a:endParaRPr lang="pl-PL" noProof="0" dirty="0"/>
          </a:p>
        </p:txBody>
      </p:sp>
      <p:sp>
        <p:nvSpPr>
          <p:cNvPr id="41" name="Obraz — symbol zastępczy 9">
            <a:extLst>
              <a:ext uri="{FF2B5EF4-FFF2-40B4-BE49-F238E27FC236}">
                <a16:creationId xmlns:a16="http://schemas.microsoft.com/office/drawing/2014/main" xmlns="" id="{8A4896B5-1C5E-47F0-8F0C-4EF97E356C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00319" y="3779907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31" name="Grupa 30">
            <a:extLst>
              <a:ext uri="{FF2B5EF4-FFF2-40B4-BE49-F238E27FC236}">
                <a16:creationId xmlns:a16="http://schemas.microsoft.com/office/drawing/2014/main" xmlns="" id="{D87F4783-C8BA-411C-A188-4A4DAED10C02}"/>
              </a:ext>
            </a:extLst>
          </p:cNvPr>
          <p:cNvGrpSpPr/>
          <p:nvPr userDrawn="1"/>
        </p:nvGrpSpPr>
        <p:grpSpPr>
          <a:xfrm flipH="1">
            <a:off x="4416000" y="1375202"/>
            <a:ext cx="7776000" cy="100800"/>
            <a:chOff x="-322289" y="3240138"/>
            <a:chExt cx="5070122" cy="100800"/>
          </a:xfrm>
        </p:grpSpPr>
        <p:cxnSp>
          <p:nvCxnSpPr>
            <p:cNvPr id="39" name="Łącznik prosty 38">
              <a:extLst>
                <a:ext uri="{FF2B5EF4-FFF2-40B4-BE49-F238E27FC236}">
                  <a16:creationId xmlns:a16="http://schemas.microsoft.com/office/drawing/2014/main" xmlns="" id="{959A2713-966D-4694-A067-D6BE1B2986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289" y="3290538"/>
              <a:ext cx="5070122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wal 41">
              <a:extLst>
                <a:ext uri="{FF2B5EF4-FFF2-40B4-BE49-F238E27FC236}">
                  <a16:creationId xmlns:a16="http://schemas.microsoft.com/office/drawing/2014/main" xmlns="" id="{FCA15F19-C2FE-4F13-9359-69E884CA83B9}"/>
                </a:ext>
              </a:extLst>
            </p:cNvPr>
            <p:cNvSpPr/>
            <p:nvPr userDrawn="1"/>
          </p:nvSpPr>
          <p:spPr>
            <a:xfrm>
              <a:off x="4682109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53577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278196A9-689D-4410-BFC0-7ACB19755A0C}"/>
              </a:ext>
            </a:extLst>
          </p:cNvPr>
          <p:cNvSpPr/>
          <p:nvPr userDrawn="1"/>
        </p:nvSpPr>
        <p:spPr>
          <a:xfrm>
            <a:off x="0" y="0"/>
            <a:ext cx="12192000" cy="4416552"/>
          </a:xfrm>
          <a:prstGeom prst="rect">
            <a:avLst/>
          </a:prstGeom>
          <a:blipFill>
            <a:blip r:embed="rId2"/>
            <a:srcRect/>
            <a:stretch>
              <a:fillRect l="-842" r="-8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29BFEAD-57CF-438A-8084-C5AC7F47E5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462986"/>
            <a:ext cx="9144000" cy="1786094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pl-PL" noProof="0" dirty="0" smtClean="0"/>
              <a:t>KLIKNIJ, ABY EDYTOWAĆ STYL WZORCA TYTUŁU</a:t>
            </a:r>
            <a:endParaRPr lang="pl-PL" noProof="0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7E17A3CB-B083-4E49-9123-A5E47559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A8C4102C-4609-416C-A808-0FFE0051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2D7BCC5D-6F2C-472F-BD4C-4096793D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7BE854BB-FA44-4CAB-85DF-F5C412560348}"/>
              </a:ext>
            </a:extLst>
          </p:cNvPr>
          <p:cNvSpPr/>
          <p:nvPr userDrawn="1"/>
        </p:nvSpPr>
        <p:spPr>
          <a:xfrm>
            <a:off x="0" y="4416552"/>
            <a:ext cx="12192000" cy="244144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389BFFF1-5465-4317-B9DB-C23A5B1D7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4696"/>
            <a:ext cx="9144000" cy="459798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676B4374-8F24-43DE-860D-E5C6EA850AB4}"/>
              </a:ext>
            </a:extLst>
          </p:cNvPr>
          <p:cNvGrpSpPr/>
          <p:nvPr userDrawn="1"/>
        </p:nvGrpSpPr>
        <p:grpSpPr>
          <a:xfrm>
            <a:off x="3619265" y="2253996"/>
            <a:ext cx="4953471" cy="100584"/>
            <a:chOff x="3631692" y="2253996"/>
            <a:chExt cx="4953471" cy="100584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xmlns="" id="{585C7755-9394-4129-AB48-1AC32DA80C75}"/>
                </a:ext>
              </a:extLst>
            </p:cNvPr>
            <p:cNvSpPr/>
            <p:nvPr userDrawn="1"/>
          </p:nvSpPr>
          <p:spPr>
            <a:xfrm>
              <a:off x="3631692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xmlns="" id="{64C71ABE-575A-48CF-82B1-EDE8535F3993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wal 13">
              <a:extLst>
                <a:ext uri="{FF2B5EF4-FFF2-40B4-BE49-F238E27FC236}">
                  <a16:creationId xmlns:a16="http://schemas.microsoft.com/office/drawing/2014/main" xmlns="" id="{E3C1EA63-78B2-4715-B4DC-63D98AC7F354}"/>
                </a:ext>
              </a:extLst>
            </p:cNvPr>
            <p:cNvSpPr/>
            <p:nvPr userDrawn="1"/>
          </p:nvSpPr>
          <p:spPr>
            <a:xfrm>
              <a:off x="8484579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xmlns="" id="{E9BB74A1-0BEA-4AD8-8138-0641A45D8B40}"/>
              </a:ext>
            </a:extLst>
          </p:cNvPr>
          <p:cNvGrpSpPr/>
          <p:nvPr userDrawn="1"/>
        </p:nvGrpSpPr>
        <p:grpSpPr>
          <a:xfrm>
            <a:off x="4652581" y="5305363"/>
            <a:ext cx="2886839" cy="100584"/>
            <a:chOff x="3631690" y="2253996"/>
            <a:chExt cx="5028467" cy="100584"/>
          </a:xfrm>
        </p:grpSpPr>
        <p:sp>
          <p:nvSpPr>
            <p:cNvPr id="17" name="Owal 16">
              <a:extLst>
                <a:ext uri="{FF2B5EF4-FFF2-40B4-BE49-F238E27FC236}">
                  <a16:creationId xmlns:a16="http://schemas.microsoft.com/office/drawing/2014/main" xmlns="" id="{73D0026E-5270-4C52-A1AF-5631E8192DCD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xmlns="" id="{A6085D92-5F70-4097-A2FF-C15B13788D0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wal 18">
              <a:extLst>
                <a:ext uri="{FF2B5EF4-FFF2-40B4-BE49-F238E27FC236}">
                  <a16:creationId xmlns:a16="http://schemas.microsoft.com/office/drawing/2014/main" xmlns="" id="{BE68EB6C-48D0-4EBF-8541-926D16790F52}"/>
                </a:ext>
              </a:extLst>
            </p:cNvPr>
            <p:cNvSpPr/>
            <p:nvPr userDrawn="1"/>
          </p:nvSpPr>
          <p:spPr>
            <a:xfrm>
              <a:off x="8484578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364189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45015858-8549-49EA-BB83-070E0D9D4890}"/>
              </a:ext>
            </a:extLst>
          </p:cNvPr>
          <p:cNvSpPr/>
          <p:nvPr userDrawn="1"/>
        </p:nvSpPr>
        <p:spPr>
          <a:xfrm>
            <a:off x="6083808" y="0"/>
            <a:ext cx="6108192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6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206FBAC-B8FD-4768-B682-E0B93BA33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768" y="2133599"/>
            <a:ext cx="4618957" cy="2492461"/>
          </a:xfrm>
        </p:spPr>
        <p:txBody>
          <a:bodyPr lIns="0" tIns="0" rIns="0" bIns="0" rtlCol="0" anchor="b" anchorCtr="0">
            <a:noAutofit/>
          </a:bodyPr>
          <a:lstStyle>
            <a:lvl1pPr>
              <a:defRPr sz="6000"/>
            </a:lvl1pPr>
          </a:lstStyle>
          <a:p>
            <a:pPr rtl="0"/>
            <a:r>
              <a:rPr lang="pl-PL" noProof="0" dirty="0" smtClean="0"/>
              <a:t>TYTUŁ</a:t>
            </a:r>
            <a:br>
              <a:rPr lang="pl-PL" noProof="0" dirty="0" smtClean="0"/>
            </a:br>
            <a:r>
              <a:rPr lang="pl-PL" noProof="0" dirty="0" smtClean="0"/>
              <a:t>PREZENTACJI</a:t>
            </a:r>
            <a:br>
              <a:rPr lang="pl-PL" noProof="0" dirty="0" smtClean="0"/>
            </a:br>
            <a:endParaRPr lang="pl-PL" noProof="0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2472534F-03A6-408A-9BF1-303D0A44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0A24E181-0C50-4F43-A5A7-6FDD1500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13A749CC-EB55-4FEF-AA4C-9A9C6E2A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xmlns="" id="{6F3E26A6-6962-4A35-AA86-805537D45296}"/>
              </a:ext>
            </a:extLst>
          </p:cNvPr>
          <p:cNvGrpSpPr/>
          <p:nvPr userDrawn="1"/>
        </p:nvGrpSpPr>
        <p:grpSpPr>
          <a:xfrm>
            <a:off x="6769768" y="1947412"/>
            <a:ext cx="2520148" cy="102440"/>
            <a:chOff x="3631690" y="2252140"/>
            <a:chExt cx="4389743" cy="102440"/>
          </a:xfrm>
        </p:grpSpPr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681504C4-12AC-4251-8E47-0089784BDB9B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xmlns="" id="{192040D0-01C2-4643-8F84-3B8F334E545C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5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wal 11">
              <a:extLst>
                <a:ext uri="{FF2B5EF4-FFF2-40B4-BE49-F238E27FC236}">
                  <a16:creationId xmlns:a16="http://schemas.microsoft.com/office/drawing/2014/main" xmlns="" id="{7ED601E9-2BFC-460B-A2A8-69A787A4988E}"/>
                </a:ext>
              </a:extLst>
            </p:cNvPr>
            <p:cNvSpPr/>
            <p:nvPr userDrawn="1"/>
          </p:nvSpPr>
          <p:spPr>
            <a:xfrm>
              <a:off x="7845854" y="2252140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xmlns="" id="{BB49A8A6-FEDB-4D20-B581-A84DB8EFE977}"/>
              </a:ext>
            </a:extLst>
          </p:cNvPr>
          <p:cNvGrpSpPr/>
          <p:nvPr userDrawn="1"/>
        </p:nvGrpSpPr>
        <p:grpSpPr>
          <a:xfrm>
            <a:off x="6769768" y="4654084"/>
            <a:ext cx="2520148" cy="100584"/>
            <a:chOff x="3631690" y="2253996"/>
            <a:chExt cx="4389742" cy="100584"/>
          </a:xfrm>
        </p:grpSpPr>
        <p:sp>
          <p:nvSpPr>
            <p:cNvPr id="14" name="Owal 13">
              <a:extLst>
                <a:ext uri="{FF2B5EF4-FFF2-40B4-BE49-F238E27FC236}">
                  <a16:creationId xmlns:a16="http://schemas.microsoft.com/office/drawing/2014/main" xmlns="" id="{C2F65998-5EC3-446A-8307-1CF81A348CE3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xmlns="" id="{7CC5D776-F60A-4A0C-AA7C-EFACDA2CEA8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4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wal 15">
              <a:extLst>
                <a:ext uri="{FF2B5EF4-FFF2-40B4-BE49-F238E27FC236}">
                  <a16:creationId xmlns:a16="http://schemas.microsoft.com/office/drawing/2014/main" xmlns="" id="{AEAFE309-55C5-409C-92ED-748307C74318}"/>
                </a:ext>
              </a:extLst>
            </p:cNvPr>
            <p:cNvSpPr/>
            <p:nvPr userDrawn="1"/>
          </p:nvSpPr>
          <p:spPr>
            <a:xfrm>
              <a:off x="7845853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17" name="Podtytuł 2">
            <a:extLst>
              <a:ext uri="{FF2B5EF4-FFF2-40B4-BE49-F238E27FC236}">
                <a16:creationId xmlns:a16="http://schemas.microsoft.com/office/drawing/2014/main" xmlns="" id="{5B77B20B-76F5-4912-803D-5709F730D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9767" y="4889444"/>
            <a:ext cx="4618957" cy="590626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791958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091023"/>
            <a:ext cx="5021940" cy="8043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 dirty="0" smtClean="0"/>
              <a:t>KLIKNIJ, ABY EDYTOWAĆ</a:t>
            </a:r>
            <a:endParaRPr lang="pl-PL" noProof="0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244567"/>
            <a:ext cx="4205904" cy="569085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2367600" cy="100800"/>
            <a:chOff x="0" y="3240138"/>
            <a:chExt cx="2367600" cy="100800"/>
          </a:xfrm>
        </p:grpSpPr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2314575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wal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2266800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16" name="Tekst — symbol zastępczy 2">
            <a:extLst>
              <a:ext uri="{FF2B5EF4-FFF2-40B4-BE49-F238E27FC236}">
                <a16:creationId xmlns:a16="http://schemas.microsoft.com/office/drawing/2014/main" xmlns="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869349"/>
            <a:ext cx="4215201" cy="132833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wal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raz — symbol zastępczy 7">
            <a:extLst>
              <a:ext uri="{FF2B5EF4-FFF2-40B4-BE49-F238E27FC236}">
                <a16:creationId xmlns:a16="http://schemas.microsoft.com/office/drawing/2014/main" xmlns="" id="{DE71F7A0-F439-470D-A1B8-556C960D11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3003" y="2490534"/>
            <a:ext cx="6083300" cy="25877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539969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xmlns="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6" name="Zawartość — symbol zastępczy 2">
            <a:extLst>
              <a:ext uri="{FF2B5EF4-FFF2-40B4-BE49-F238E27FC236}">
                <a16:creationId xmlns:a16="http://schemas.microsoft.com/office/drawing/2014/main" xmlns="" id="{DEA943F6-C418-4339-8C7E-A12127BDE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777"/>
            <a:ext cx="10515600" cy="4534293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84468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8B6FE9A2-5CE4-4652-97CE-3FF947D548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xmlns="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" name="Zawartość — symbol zastępczy 2">
            <a:extLst>
              <a:ext uri="{FF2B5EF4-FFF2-40B4-BE49-F238E27FC236}">
                <a16:creationId xmlns:a16="http://schemas.microsoft.com/office/drawing/2014/main" xmlns="" id="{3FD6D4E1-CC57-4556-9CB7-31B375477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59497"/>
            <a:ext cx="5181600" cy="4543719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8" name="Zawartość — symbol zastępczy 3">
            <a:extLst>
              <a:ext uri="{FF2B5EF4-FFF2-40B4-BE49-F238E27FC236}">
                <a16:creationId xmlns:a16="http://schemas.microsoft.com/office/drawing/2014/main" xmlns="" id="{2AE7A31C-D605-4363-B037-1938B9304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59497"/>
            <a:ext cx="5181600" cy="4543719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884915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A4B5E40D-C1A5-4C5A-BBA0-C3E41F028D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xmlns="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" name="Tekst — symbol zastępczy 2">
            <a:extLst>
              <a:ext uri="{FF2B5EF4-FFF2-40B4-BE49-F238E27FC236}">
                <a16:creationId xmlns:a16="http://schemas.microsoft.com/office/drawing/2014/main" xmlns="" id="{85C650EE-495E-44EB-870B-AC85B18EB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6955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8" name="Zawartość — symbol zastępczy 3">
            <a:extLst>
              <a:ext uri="{FF2B5EF4-FFF2-40B4-BE49-F238E27FC236}">
                <a16:creationId xmlns:a16="http://schemas.microsoft.com/office/drawing/2014/main" xmlns="" id="{77DCC2A5-8A6A-431F-BD6C-93E32539A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03414"/>
            <a:ext cx="5157787" cy="339763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9" name="Tekst — symbol zastępczy 4">
            <a:extLst>
              <a:ext uri="{FF2B5EF4-FFF2-40B4-BE49-F238E27FC236}">
                <a16:creationId xmlns:a16="http://schemas.microsoft.com/office/drawing/2014/main" xmlns="" id="{7FE620E9-8AD3-4771-8897-E65B461E2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6955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10" name="Zawartość — symbol zastępczy 5">
            <a:extLst>
              <a:ext uri="{FF2B5EF4-FFF2-40B4-BE49-F238E27FC236}">
                <a16:creationId xmlns:a16="http://schemas.microsoft.com/office/drawing/2014/main" xmlns="" id="{B75F265B-9F81-4A64-A8D4-7D0A31CEA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03414"/>
            <a:ext cx="5183188" cy="339763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140803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xmlns="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8A02905C-2C7D-4445-B47F-3EBBA446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9" name="Tekst — symbol zastępczy 3">
            <a:extLst>
              <a:ext uri="{FF2B5EF4-FFF2-40B4-BE49-F238E27FC236}">
                <a16:creationId xmlns:a16="http://schemas.microsoft.com/office/drawing/2014/main" xmlns="" id="{17BC8A51-D50F-4F98-9402-8FF90BD2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10" name="Zawartość — symbol zastępczy 2">
            <a:extLst>
              <a:ext uri="{FF2B5EF4-FFF2-40B4-BE49-F238E27FC236}">
                <a16:creationId xmlns:a16="http://schemas.microsoft.com/office/drawing/2014/main" xmlns="" id="{3AE79E65-3D1E-4444-9BD4-8578BF0C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 sz="1600">
                <a:solidFill>
                  <a:schemeClr val="bg2"/>
                </a:solidFill>
              </a:defRPr>
            </a:lvl4pPr>
            <a:lvl5pPr>
              <a:defRPr sz="16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127999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xmlns="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8A02905C-2C7D-4445-B47F-3EBBA446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9" name="Tekst — symbol zastępczy 3">
            <a:extLst>
              <a:ext uri="{FF2B5EF4-FFF2-40B4-BE49-F238E27FC236}">
                <a16:creationId xmlns:a16="http://schemas.microsoft.com/office/drawing/2014/main" xmlns="" id="{17BC8A51-D50F-4F98-9402-8FF90BD2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11" name="Obraz — symbol zastępczy 2">
            <a:extLst>
              <a:ext uri="{FF2B5EF4-FFF2-40B4-BE49-F238E27FC236}">
                <a16:creationId xmlns:a16="http://schemas.microsoft.com/office/drawing/2014/main" xmlns="" id="{1D23A006-AC57-4A0B-BC20-6D226A80C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585305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9F05564D-C546-470F-B93C-274AA86CE0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xmlns="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8839916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D9E60A5F-CE74-4F00-A5C2-F9742DDFFF1F}"/>
              </a:ext>
            </a:extLst>
          </p:cNvPr>
          <p:cNvSpPr/>
          <p:nvPr userDrawn="1"/>
        </p:nvSpPr>
        <p:spPr>
          <a:xfrm>
            <a:off x="0" y="-8238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xmlns="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16836" y="5870482"/>
            <a:ext cx="1336964" cy="298800"/>
          </a:xfrm>
        </p:spPr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9960" y="5870482"/>
            <a:ext cx="2915733" cy="298800"/>
          </a:xfrm>
        </p:spPr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643" y="5871418"/>
            <a:ext cx="354492" cy="297307"/>
          </a:xfrm>
        </p:spPr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23171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Tytuł, obraz i element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591" y="1090118"/>
            <a:ext cx="4494133" cy="8043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 dirty="0" smtClean="0"/>
              <a:t>KLIKNIJ, ABY EDYTOWAĆ</a:t>
            </a:r>
            <a:endParaRPr lang="pl-PL" noProof="0" dirty="0"/>
          </a:p>
        </p:txBody>
      </p:sp>
      <p:sp>
        <p:nvSpPr>
          <p:cNvPr id="9" name="Tekst — symbol zastępczy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94591" y="2243662"/>
            <a:ext cx="4473108" cy="569085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10" name="Obraz — symbol zastępczy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6867533" y="1993043"/>
            <a:ext cx="5333995" cy="100800"/>
            <a:chOff x="-6212" y="3240138"/>
            <a:chExt cx="3477871" cy="10080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endCxn id="13" idx="2"/>
            </p:cNvCxnSpPr>
            <p:nvPr userDrawn="1"/>
          </p:nvCxnSpPr>
          <p:spPr>
            <a:xfrm>
              <a:off x="-6212" y="3290538"/>
              <a:ext cx="3412147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wal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3405935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14" name="Tekst — symbol zastępczy 2">
            <a:extLst>
              <a:ext uri="{FF2B5EF4-FFF2-40B4-BE49-F238E27FC236}">
                <a16:creationId xmlns:a16="http://schemas.microsoft.com/office/drawing/2014/main" xmlns="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94591" y="2868443"/>
            <a:ext cx="4482996" cy="2432603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wal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wal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2" name="Obraz — symbol zastępczy 7">
            <a:extLst>
              <a:ext uri="{FF2B5EF4-FFF2-40B4-BE49-F238E27FC236}">
                <a16:creationId xmlns:a16="http://schemas.microsoft.com/office/drawing/2014/main" xmlns="" id="{F0861AA2-8248-462C-B6D8-FFD829F41E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54411" y="1472184"/>
            <a:ext cx="3246204" cy="538581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24763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Tytuł i element zawartości wersj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219359"/>
            <a:ext cx="5021940" cy="8043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 dirty="0" smtClean="0"/>
              <a:t>KLIKNIJ, ABY EDYTOWAĆ</a:t>
            </a:r>
            <a:endParaRPr lang="pl-PL" noProof="0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3122284"/>
            <a:ext cx="4398228" cy="100800"/>
            <a:chOff x="0" y="3240138"/>
            <a:chExt cx="4398228" cy="100800"/>
          </a:xfrm>
        </p:grpSpPr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>
              <a:endCxn id="14" idx="2"/>
            </p:cNvCxnSpPr>
            <p:nvPr userDrawn="1"/>
          </p:nvCxnSpPr>
          <p:spPr>
            <a:xfrm>
              <a:off x="0" y="3290538"/>
              <a:ext cx="4297428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wal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4297428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17" name="Owal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wal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 — symbol zastępczy 2">
            <a:extLst>
              <a:ext uri="{FF2B5EF4-FFF2-40B4-BE49-F238E27FC236}">
                <a16:creationId xmlns:a16="http://schemas.microsoft.com/office/drawing/2014/main" xmlns="" id="{4C9D5785-B116-4BE7-AC26-5CD6481FFA6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392200"/>
            <a:ext cx="5009495" cy="2210173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23" name="Obraz — symbol zastępczy 7">
            <a:extLst>
              <a:ext uri="{FF2B5EF4-FFF2-40B4-BE49-F238E27FC236}">
                <a16:creationId xmlns:a16="http://schemas.microsoft.com/office/drawing/2014/main" xmlns="" id="{278C2B8F-0B29-449C-AFFD-42BB56FA15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8356" y="-20834"/>
            <a:ext cx="5245444" cy="538581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310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zawartości 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317" y="707529"/>
            <a:ext cx="4494133" cy="569086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 dirty="0" smtClean="0"/>
              <a:t>KLIKNIJ, ABY EDYTOWAĆ</a:t>
            </a:r>
            <a:endParaRPr lang="pl-PL" noProof="0" dirty="0"/>
          </a:p>
        </p:txBody>
      </p:sp>
      <p:sp>
        <p:nvSpPr>
          <p:cNvPr id="9" name="Tekst — symbol zastępczy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00317" y="1625821"/>
            <a:ext cx="4473108" cy="569085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10" name="Obraz — symbol zastępczy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6430402" y="1375202"/>
            <a:ext cx="5761598" cy="100800"/>
            <a:chOff x="-322276" y="3240138"/>
            <a:chExt cx="3756676" cy="10080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276" y="3290538"/>
              <a:ext cx="370627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wal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14" name="Tekst — symbol zastępczy 2">
            <a:extLst>
              <a:ext uri="{FF2B5EF4-FFF2-40B4-BE49-F238E27FC236}">
                <a16:creationId xmlns:a16="http://schemas.microsoft.com/office/drawing/2014/main" xmlns="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920469" y="3291840"/>
            <a:ext cx="2670048" cy="64008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wal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wal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4" name="Obraz — symbol zastępczy 3">
            <a:extLst>
              <a:ext uri="{FF2B5EF4-FFF2-40B4-BE49-F238E27FC236}">
                <a16:creationId xmlns:a16="http://schemas.microsoft.com/office/drawing/2014/main" xmlns="" id="{1EDA47E0-9B2C-45BF-A34A-E7069690AE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90460" y="3273552"/>
            <a:ext cx="640080" cy="65836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22" name="Tekst — symbol zastępczy 2">
            <a:extLst>
              <a:ext uri="{FF2B5EF4-FFF2-40B4-BE49-F238E27FC236}">
                <a16:creationId xmlns:a16="http://schemas.microsoft.com/office/drawing/2014/main" xmlns="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1850" y="3291840"/>
            <a:ext cx="1209357" cy="640080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tekstu</a:t>
            </a:r>
            <a:endParaRPr lang="pl-PL" noProof="0" dirty="0"/>
          </a:p>
        </p:txBody>
      </p:sp>
      <p:sp>
        <p:nvSpPr>
          <p:cNvPr id="23" name="Tekst — symbol zastępczy 2">
            <a:extLst>
              <a:ext uri="{FF2B5EF4-FFF2-40B4-BE49-F238E27FC236}">
                <a16:creationId xmlns:a16="http://schemas.microsoft.com/office/drawing/2014/main" xmlns="" id="{C7A796C4-1255-4B26-B034-EFB1284B77E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920469" y="4427608"/>
            <a:ext cx="2670048" cy="64008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24" name="Obraz — symbol zastępczy 3">
            <a:extLst>
              <a:ext uri="{FF2B5EF4-FFF2-40B4-BE49-F238E27FC236}">
                <a16:creationId xmlns:a16="http://schemas.microsoft.com/office/drawing/2014/main" xmlns="" id="{7F406E84-6EA1-4D34-8016-6A41F065FF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90460" y="4409320"/>
            <a:ext cx="640080" cy="65836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25" name="Tekst — symbol zastępczy 2">
            <a:extLst>
              <a:ext uri="{FF2B5EF4-FFF2-40B4-BE49-F238E27FC236}">
                <a16:creationId xmlns:a16="http://schemas.microsoft.com/office/drawing/2014/main" xmlns="" id="{7965133B-076D-4FAD-8D2A-C24FE2619C8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31850" y="4427608"/>
            <a:ext cx="1209357" cy="640080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tekstu</a:t>
            </a:r>
            <a:endParaRPr lang="pl-PL" noProof="0" dirty="0"/>
          </a:p>
        </p:txBody>
      </p:sp>
      <p:sp>
        <p:nvSpPr>
          <p:cNvPr id="26" name="Tekst — symbol zastępczy 2">
            <a:extLst>
              <a:ext uri="{FF2B5EF4-FFF2-40B4-BE49-F238E27FC236}">
                <a16:creationId xmlns:a16="http://schemas.microsoft.com/office/drawing/2014/main" xmlns="" id="{CABE6307-1A20-419D-A352-17FF0286600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549426" y="3291840"/>
            <a:ext cx="2670048" cy="64008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27" name="Obraz — symbol zastępczy 3">
            <a:extLst>
              <a:ext uri="{FF2B5EF4-FFF2-40B4-BE49-F238E27FC236}">
                <a16:creationId xmlns:a16="http://schemas.microsoft.com/office/drawing/2014/main" xmlns="" id="{D2C5C227-18EE-4D6A-AA31-30B8F7CD20A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19417" y="3273552"/>
            <a:ext cx="640080" cy="65836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28" name="Tekst — symbol zastępczy 2">
            <a:extLst>
              <a:ext uri="{FF2B5EF4-FFF2-40B4-BE49-F238E27FC236}">
                <a16:creationId xmlns:a16="http://schemas.microsoft.com/office/drawing/2014/main" xmlns="" id="{6ABEA821-83E0-4C10-98A8-5F29E246F74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460807" y="3291840"/>
            <a:ext cx="1209357" cy="640080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tekstu</a:t>
            </a:r>
            <a:endParaRPr lang="pl-PL" noProof="0" dirty="0"/>
          </a:p>
        </p:txBody>
      </p:sp>
      <p:sp>
        <p:nvSpPr>
          <p:cNvPr id="29" name="Tekst — symbol zastępczy 2">
            <a:extLst>
              <a:ext uri="{FF2B5EF4-FFF2-40B4-BE49-F238E27FC236}">
                <a16:creationId xmlns:a16="http://schemas.microsoft.com/office/drawing/2014/main" xmlns="" id="{CA1DC741-B44F-4275-A1D5-B8D26A3390B3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549426" y="4427608"/>
            <a:ext cx="2670048" cy="64008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0" name="Obraz — symbol zastępczy 3">
            <a:extLst>
              <a:ext uri="{FF2B5EF4-FFF2-40B4-BE49-F238E27FC236}">
                <a16:creationId xmlns:a16="http://schemas.microsoft.com/office/drawing/2014/main" xmlns="" id="{C550F6C4-BE33-415F-B0BC-B47EDC1BDA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719417" y="4409320"/>
            <a:ext cx="640080" cy="65836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31" name="Tekst — symbol zastępczy 2">
            <a:extLst>
              <a:ext uri="{FF2B5EF4-FFF2-40B4-BE49-F238E27FC236}">
                <a16:creationId xmlns:a16="http://schemas.microsoft.com/office/drawing/2014/main" xmlns="" id="{4C0830D2-D692-4161-8ECB-338703C94351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460807" y="4427608"/>
            <a:ext cx="1209357" cy="640080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tekstu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31145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Monitor i element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091023"/>
            <a:ext cx="4464049" cy="8043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 dirty="0" smtClean="0"/>
              <a:t>KLIKNIJ, ABY EDYTOWAĆ</a:t>
            </a:r>
            <a:endParaRPr lang="pl-PL" noProof="0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244567"/>
            <a:ext cx="4443165" cy="569085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ACF4ED1-C6C8-4C5C-8C14-4FF197588C03}"/>
              </a:ext>
            </a:extLst>
          </p:cNvPr>
          <p:cNvSpPr/>
          <p:nvPr userDrawn="1"/>
        </p:nvSpPr>
        <p:spPr>
          <a:xfrm>
            <a:off x="6192163" y="1435133"/>
            <a:ext cx="5175504" cy="418795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t="1504" b="15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 dirty="0"/>
          </a:p>
        </p:txBody>
      </p:sp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3236688" cy="100800"/>
            <a:chOff x="0" y="3240138"/>
            <a:chExt cx="3236688" cy="100800"/>
          </a:xfrm>
        </p:grpSpPr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20451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wal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3135888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16" name="Tekst — symbol zastępczy 2">
            <a:extLst>
              <a:ext uri="{FF2B5EF4-FFF2-40B4-BE49-F238E27FC236}">
                <a16:creationId xmlns:a16="http://schemas.microsoft.com/office/drawing/2014/main" xmlns="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869349"/>
            <a:ext cx="4452987" cy="1328330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wal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raz — symbol zastępczy 9">
            <a:extLst>
              <a:ext uri="{FF2B5EF4-FFF2-40B4-BE49-F238E27FC236}">
                <a16:creationId xmlns:a16="http://schemas.microsoft.com/office/drawing/2014/main" xmlns="" id="{6B8B3AB3-C02D-418C-A9E2-AA65DE7835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2829" y="1673942"/>
            <a:ext cx="4853962" cy="3141406"/>
          </a:xfrm>
          <a:ln w="254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6988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zawartości 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raz — symbol zastępczy 7">
            <a:extLst>
              <a:ext uri="{FF2B5EF4-FFF2-40B4-BE49-F238E27FC236}">
                <a16:creationId xmlns:a16="http://schemas.microsoft.com/office/drawing/2014/main" xmlns="" id="{093DA11F-BC94-447C-B660-9C906BED01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82496"/>
            <a:ext cx="12191999" cy="349300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3976" y="696584"/>
            <a:ext cx="4464049" cy="569086"/>
          </a:xfrm>
        </p:spPr>
        <p:txBody>
          <a:bodyPr lIns="0" tIns="0" rIns="0" bIns="0" rtlCol="0" anchor="b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pl-PL" noProof="0" dirty="0" smtClean="0"/>
              <a:t>KLIKNIJ, ABY EDYTOWAĆ</a:t>
            </a:r>
            <a:endParaRPr lang="pl-PL" noProof="0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84860" y="1983086"/>
            <a:ext cx="4443165" cy="569085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wal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a 8">
            <a:extLst>
              <a:ext uri="{FF2B5EF4-FFF2-40B4-BE49-F238E27FC236}">
                <a16:creationId xmlns:a16="http://schemas.microsoft.com/office/drawing/2014/main" xmlns="" id="{78842051-6173-4CC2-8C4A-8AE31FE7BA54}"/>
              </a:ext>
            </a:extLst>
          </p:cNvPr>
          <p:cNvGrpSpPr/>
          <p:nvPr userDrawn="1"/>
        </p:nvGrpSpPr>
        <p:grpSpPr>
          <a:xfrm>
            <a:off x="4918446" y="1373283"/>
            <a:ext cx="2313918" cy="100800"/>
            <a:chOff x="2943528" y="1373283"/>
            <a:chExt cx="2313918" cy="100800"/>
          </a:xfrm>
        </p:grpSpPr>
        <p:grpSp>
          <p:nvGrpSpPr>
            <p:cNvPr id="15" name="Grupa 14">
              <a:extLst>
                <a:ext uri="{FF2B5EF4-FFF2-40B4-BE49-F238E27FC236}">
                  <a16:creationId xmlns:a16="http://schemas.microsoft.com/office/drawing/2014/main" xmlns="" id="{B7317392-EF87-4050-8BBE-32F74B0CF15A}"/>
                </a:ext>
              </a:extLst>
            </p:cNvPr>
            <p:cNvGrpSpPr/>
            <p:nvPr userDrawn="1"/>
          </p:nvGrpSpPr>
          <p:grpSpPr>
            <a:xfrm>
              <a:off x="3044328" y="1373283"/>
              <a:ext cx="2213118" cy="100800"/>
              <a:chOff x="-105150" y="3237441"/>
              <a:chExt cx="2213118" cy="100800"/>
            </a:xfrm>
          </p:grpSpPr>
          <p:cxnSp>
            <p:nvCxnSpPr>
              <p:cNvPr id="13" name="Łącznik prosty 12">
                <a:extLst>
                  <a:ext uri="{FF2B5EF4-FFF2-40B4-BE49-F238E27FC236}">
                    <a16:creationId xmlns:a16="http://schemas.microsoft.com/office/drawing/2014/main" xmlns="" id="{785A4134-866D-4143-AC1E-8A2FFDB49855}"/>
                  </a:ext>
                </a:extLst>
              </p:cNvPr>
              <p:cNvCxnSpPr>
                <a:stCxn id="21" idx="6"/>
                <a:endCxn id="14" idx="2"/>
              </p:cNvCxnSpPr>
              <p:nvPr userDrawn="1"/>
            </p:nvCxnSpPr>
            <p:spPr>
              <a:xfrm>
                <a:off x="-105150" y="3287841"/>
                <a:ext cx="2112318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wal 13">
                <a:extLst>
                  <a:ext uri="{FF2B5EF4-FFF2-40B4-BE49-F238E27FC236}">
                    <a16:creationId xmlns:a16="http://schemas.microsoft.com/office/drawing/2014/main" xmlns="" id="{1BBC5D9C-B8FB-455B-9398-36DB21F2765E}"/>
                  </a:ext>
                </a:extLst>
              </p:cNvPr>
              <p:cNvSpPr/>
              <p:nvPr userDrawn="1"/>
            </p:nvSpPr>
            <p:spPr>
              <a:xfrm>
                <a:off x="2007168" y="3237441"/>
                <a:ext cx="100800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pl-PL" noProof="0" dirty="0"/>
              </a:p>
            </p:txBody>
          </p:sp>
        </p:grpSp>
        <p:sp>
          <p:nvSpPr>
            <p:cNvPr id="21" name="Owal 20">
              <a:extLst>
                <a:ext uri="{FF2B5EF4-FFF2-40B4-BE49-F238E27FC236}">
                  <a16:creationId xmlns:a16="http://schemas.microsoft.com/office/drawing/2014/main" xmlns="" id="{5D1C3636-C306-4492-8D46-194288459CAF}"/>
                </a:ext>
              </a:extLst>
            </p:cNvPr>
            <p:cNvSpPr/>
            <p:nvPr userDrawn="1"/>
          </p:nvSpPr>
          <p:spPr>
            <a:xfrm>
              <a:off x="2943528" y="1373283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502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Trzy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pl-PL" noProof="0" dirty="0"/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rtlCol="0" anchor="b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9" name="Tekst — symbol zastępczy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04263" y="1625821"/>
            <a:ext cx="6289862" cy="569085"/>
          </a:xfrm>
        </p:spPr>
        <p:txBody>
          <a:bodyPr lIns="0" tIns="0" rIns="0" bIns="0" rtlCol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10" name="Obraz — symbol zastępczy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6561410" y="1375202"/>
            <a:ext cx="5655307" cy="100800"/>
            <a:chOff x="289200" y="3240138"/>
            <a:chExt cx="3530973" cy="10080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  <a:endCxn id="13" idx="2"/>
            </p:cNvCxnSpPr>
            <p:nvPr userDrawn="1"/>
          </p:nvCxnSpPr>
          <p:spPr>
            <a:xfrm>
              <a:off x="289200" y="3290538"/>
              <a:ext cx="346524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wal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3754449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noProof="0" dirty="0"/>
            </a:p>
          </p:txBody>
        </p:sp>
      </p:grpSp>
      <p:sp>
        <p:nvSpPr>
          <p:cNvPr id="14" name="Tekst — symbol zastępczy 2">
            <a:extLst>
              <a:ext uri="{FF2B5EF4-FFF2-40B4-BE49-F238E27FC236}">
                <a16:creationId xmlns:a16="http://schemas.microsoft.com/office/drawing/2014/main" xmlns="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26927" y="4271296"/>
            <a:ext cx="2944368" cy="1419822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wal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wal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2" name="Tekst — symbol zastępczy 2">
            <a:extLst>
              <a:ext uri="{FF2B5EF4-FFF2-40B4-BE49-F238E27FC236}">
                <a16:creationId xmlns:a16="http://schemas.microsoft.com/office/drawing/2014/main" xmlns="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26927" y="3858610"/>
            <a:ext cx="2944368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16" name="Tekst — symbol zastępczy 15">
            <a:extLst>
              <a:ext uri="{FF2B5EF4-FFF2-40B4-BE49-F238E27FC236}">
                <a16:creationId xmlns:a16="http://schemas.microsoft.com/office/drawing/2014/main" xmlns="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26927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pl-PL" noProof="0" dirty="0" smtClean="0"/>
              <a:t>1</a:t>
            </a:r>
            <a:endParaRPr lang="pl-PL" noProof="0" dirty="0"/>
          </a:p>
        </p:txBody>
      </p:sp>
      <p:sp>
        <p:nvSpPr>
          <p:cNvPr id="34" name="Tekst — symbol zastępczy 2">
            <a:extLst>
              <a:ext uri="{FF2B5EF4-FFF2-40B4-BE49-F238E27FC236}">
                <a16:creationId xmlns:a16="http://schemas.microsoft.com/office/drawing/2014/main" xmlns="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871314" y="4271296"/>
            <a:ext cx="2944368" cy="1419822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5" name="Tekst — symbol zastępczy 15">
            <a:extLst>
              <a:ext uri="{FF2B5EF4-FFF2-40B4-BE49-F238E27FC236}">
                <a16:creationId xmlns:a16="http://schemas.microsoft.com/office/drawing/2014/main" xmlns="" id="{7A54608E-523B-47AC-B8A6-3E8FE9A158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71314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pl-PL" noProof="0" dirty="0" smtClean="0"/>
              <a:t>2</a:t>
            </a:r>
            <a:endParaRPr lang="pl-PL" noProof="0" dirty="0"/>
          </a:p>
        </p:txBody>
      </p:sp>
      <p:sp>
        <p:nvSpPr>
          <p:cNvPr id="36" name="Tekst — symbol zastępczy 2">
            <a:extLst>
              <a:ext uri="{FF2B5EF4-FFF2-40B4-BE49-F238E27FC236}">
                <a16:creationId xmlns:a16="http://schemas.microsoft.com/office/drawing/2014/main" xmlns="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871314" y="3858610"/>
            <a:ext cx="2944368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7" name="Tekst — symbol zastępczy 2">
            <a:extLst>
              <a:ext uri="{FF2B5EF4-FFF2-40B4-BE49-F238E27FC236}">
                <a16:creationId xmlns:a16="http://schemas.microsoft.com/office/drawing/2014/main" xmlns="" id="{E0D32F26-CEE2-4420-A43D-B008AE2D1DDC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515702" y="4271296"/>
            <a:ext cx="2944368" cy="1419822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sp>
        <p:nvSpPr>
          <p:cNvPr id="38" name="Tekst — symbol zastępczy 15">
            <a:extLst>
              <a:ext uri="{FF2B5EF4-FFF2-40B4-BE49-F238E27FC236}">
                <a16:creationId xmlns:a16="http://schemas.microsoft.com/office/drawing/2014/main" xmlns="" id="{DBC2890A-FFF7-4606-A262-6D464BA5D9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15702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pl-PL" noProof="0" dirty="0" smtClean="0"/>
              <a:t>3</a:t>
            </a:r>
            <a:endParaRPr lang="pl-PL" noProof="0" dirty="0"/>
          </a:p>
        </p:txBody>
      </p:sp>
      <p:sp>
        <p:nvSpPr>
          <p:cNvPr id="39" name="Tekst — symbol zastępczy 2">
            <a:extLst>
              <a:ext uri="{FF2B5EF4-FFF2-40B4-BE49-F238E27FC236}">
                <a16:creationId xmlns:a16="http://schemas.microsoft.com/office/drawing/2014/main" xmlns="" id="{268E1254-8C59-4B9B-A775-45CA3D655514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515702" y="3858610"/>
            <a:ext cx="2944368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 smtClean="0"/>
              <a:t>Edytuj style wzorca tekstu</a:t>
            </a:r>
            <a:endParaRPr lang="pl-PL" noProof="0" dirty="0"/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xmlns="" id="{8E47DC43-D8A0-4F17-B897-D8B07A6F1B47}"/>
              </a:ext>
            </a:extLst>
          </p:cNvPr>
          <p:cNvCxnSpPr/>
          <p:nvPr userDrawn="1"/>
        </p:nvCxnSpPr>
        <p:spPr>
          <a:xfrm>
            <a:off x="2205335" y="3256107"/>
            <a:ext cx="266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xmlns="" id="{D201F265-08ED-497A-BE5C-62220829348F}"/>
              </a:ext>
            </a:extLst>
          </p:cNvPr>
          <p:cNvCxnSpPr/>
          <p:nvPr userDrawn="1"/>
        </p:nvCxnSpPr>
        <p:spPr>
          <a:xfrm>
            <a:off x="5849839" y="3255785"/>
            <a:ext cx="266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34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>
            <a:extLst>
              <a:ext uri="{FF2B5EF4-FFF2-40B4-BE49-F238E27FC236}">
                <a16:creationId xmlns:a16="http://schemas.microsoft.com/office/drawing/2014/main" xmlns="" id="{6967058B-89E0-4460-AB21-21747CB3A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 dirty="0" smtClean="0"/>
              <a:t>Kliknij, aby edytować styl wzorca tytułu</a:t>
            </a:r>
            <a:endParaRPr lang="pl-PL" noProof="0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xmlns="" id="{7201C5EB-04D6-4050-930C-5F6907528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 smtClean="0"/>
              <a:t>Edytuj style wzorca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A732220F-109C-4A57-81E9-C6279EDA1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pl-PL" noProof="0" dirty="0" smtClean="0"/>
              <a:t>20XX.MM.DD</a:t>
            </a:r>
            <a:endParaRPr lang="pl-PL" noProof="0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0A25404F-F26F-42E5-BA15-C0373FC1C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41725174-FA04-488F-9F0C-3CD1D1483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8643" y="5879656"/>
            <a:ext cx="354492" cy="297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8D581BC7-E183-40DB-AC97-C19EA4EB8894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xmlns="" id="{7FEF1588-F385-48F3-800A-554A9423E77A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xmlns="" id="{440B0943-F568-4674-8FA4-B435B1E466AF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wal 10">
            <a:extLst>
              <a:ext uri="{FF2B5EF4-FFF2-40B4-BE49-F238E27FC236}">
                <a16:creationId xmlns:a16="http://schemas.microsoft.com/office/drawing/2014/main" xmlns="" id="{62DE7FD5-7941-43A1-8663-42AE40546A4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xmlns="" id="{97791EE5-EF06-4BF8-84C6-EC24114E73F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86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90" r:id="rId33"/>
    <p:sldLayoutId id="2147483691" r:id="rId34"/>
    <p:sldLayoutId id="2147483688" r:id="rId35"/>
    <p:sldLayoutId id="2147483689" r:id="rId3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pos="506" userDrawn="1">
          <p15:clr>
            <a:srgbClr val="F26B43"/>
          </p15:clr>
        </p15:guide>
        <p15:guide id="4" orient="horz" pos="3793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pos="3318" userDrawn="1">
          <p15:clr>
            <a:srgbClr val="F26B43"/>
          </p15:clr>
        </p15:guide>
        <p15:guide id="8" pos="4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10" Type="http://schemas.openxmlformats.org/officeDocument/2006/relationships/image" Target="../media/image17.svg"/><Relationship Id="rId9" Type="http://schemas.openxmlformats.org/officeDocument/2006/relationships/image" Target="../media/image15.pn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10" Type="http://schemas.openxmlformats.org/officeDocument/2006/relationships/image" Target="../media/image17.sv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54F6FF42-70E3-4A7F-B5D8-2928FCB71A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r>
              <a:rPr lang="pl-PL" sz="3600" dirty="0"/>
              <a:t>Partnerstwo publiczno-prywatne jako narzędzie wspierania endogennych potencjałów lokalnych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F40A11AA-C85D-4AF4-92B2-0F4E36F4EC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r>
              <a:rPr lang="pl-PL" sz="2000" dirty="0"/>
              <a:t>IV </a:t>
            </a:r>
            <a:r>
              <a:rPr lang="pl-PL" sz="2000" dirty="0" smtClean="0"/>
              <a:t>edycja </a:t>
            </a:r>
            <a:r>
              <a:rPr lang="pl-PL" sz="2000" dirty="0"/>
              <a:t>Forum Partnerstwa Publiczno-Prywatnego w Płocku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356076"/>
            <a:ext cx="1298451" cy="12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4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hlinkClick r:id="rId3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1448959" y="1924044"/>
            <a:ext cx="90963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l-PL" sz="6000" b="1" u="sng" dirty="0" smtClean="0"/>
              <a:t>DZIĘKUJĘ ZA UWAGĘ</a:t>
            </a:r>
          </a:p>
          <a:p>
            <a:pPr algn="ctr" rtl="0"/>
            <a:r>
              <a:rPr lang="pl-PL" sz="6000" b="1" dirty="0" smtClean="0"/>
              <a:t>LESZEK KULIŃSKI</a:t>
            </a:r>
          </a:p>
          <a:p>
            <a:pPr algn="ctr" rtl="0"/>
            <a:r>
              <a:rPr lang="pl-PL" sz="6000" b="1" dirty="0" smtClean="0"/>
              <a:t>WÓJT GMINY KOBYLNICA</a:t>
            </a:r>
            <a:endParaRPr lang="pl-PL" sz="60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783" y="5327611"/>
            <a:ext cx="1298451" cy="12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— symbol zastępczy 11" descr="Abstrakcyjne tło&#10;">
            <a:extLst>
              <a:ext uri="{FF2B5EF4-FFF2-40B4-BE49-F238E27FC236}">
                <a16:creationId xmlns:a16="http://schemas.microsoft.com/office/drawing/2014/main" xmlns="" id="{403E5740-1FF0-42AF-A459-70BE0BD24F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A4B7241-C2B7-4F61-A69C-236E16A5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390" y="352556"/>
            <a:ext cx="4969151" cy="1632763"/>
          </a:xfrm>
        </p:spPr>
        <p:txBody>
          <a:bodyPr rtlCol="0"/>
          <a:lstStyle/>
          <a:p>
            <a:r>
              <a:rPr lang="pl-PL" dirty="0" smtClean="0"/>
              <a:t>GMINA KOBYLNICA 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FDFD3B61-D7B5-4C7A-80FB-02A3436F8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3263" y="2201255"/>
            <a:ext cx="4618957" cy="2455489"/>
          </a:xfrm>
        </p:spPr>
        <p:txBody>
          <a:bodyPr rtlCol="0">
            <a:noAutofit/>
          </a:bodyPr>
          <a:lstStyle/>
          <a:p>
            <a:r>
              <a:rPr lang="pl-PL" sz="1800" dirty="0"/>
              <a:t>Gmina Kobylnica leży w północno-zachodniej części województwa pomorskiego. Zachwyca położeniem, krajobrazem, wieloma inwestycjami proekologicznymi, jak również bogatą ofertą przygotowaną z myślą o potencjalnych inwestorach. Stanowi przykład dobrze zorganizowanej, wielofunkcyjnej europejskiej gminy wiejskiej.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" y="296563"/>
            <a:ext cx="5332920" cy="26044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" y="3024581"/>
            <a:ext cx="2594919" cy="19463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50" y="3048157"/>
            <a:ext cx="2637259" cy="19227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" y="5094502"/>
            <a:ext cx="2940908" cy="16506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037" y="5072449"/>
            <a:ext cx="2317872" cy="16726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pole tekstowe 12"/>
          <p:cNvSpPr txBox="1"/>
          <p:nvPr/>
        </p:nvSpPr>
        <p:spPr>
          <a:xfrm>
            <a:off x="6687390" y="4872680"/>
            <a:ext cx="4366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LICZBA LUDNOŚCI - 12 </a:t>
            </a:r>
            <a:r>
              <a:rPr lang="pl-PL" dirty="0" smtClean="0"/>
              <a:t>654 </a:t>
            </a:r>
            <a:r>
              <a:rPr lang="pl-PL" dirty="0" smtClean="0"/>
              <a:t>mieszkańców (stan na 30 VI)</a:t>
            </a:r>
            <a:endParaRPr lang="pl-PL" dirty="0"/>
          </a:p>
          <a:p>
            <a:r>
              <a:rPr lang="pl-PL" dirty="0" smtClean="0"/>
              <a:t>POWIERZCHNIA - 244,95 km</a:t>
            </a:r>
            <a:r>
              <a:rPr lang="pl-PL" baseline="30000" dirty="0" smtClean="0"/>
              <a:t>2</a:t>
            </a:r>
            <a:r>
              <a:rPr lang="pl-PL" dirty="0"/>
              <a:t> 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783" y="5327611"/>
            <a:ext cx="1298451" cy="12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3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4B26A0-76B0-4D92-8A3B-F4FB7FCB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26" y="2347763"/>
            <a:ext cx="5299727" cy="555815"/>
          </a:xfrm>
        </p:spPr>
        <p:txBody>
          <a:bodyPr rtlCol="0">
            <a:noAutofit/>
          </a:bodyPr>
          <a:lstStyle/>
          <a:p>
            <a:r>
              <a:rPr lang="pl-PL" sz="1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Przebudowa Domu Pomocy Społecznej w Kobylnicy </a:t>
            </a:r>
            <a:r>
              <a:rPr lang="pl-PL" sz="1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na </a:t>
            </a:r>
            <a:r>
              <a:rPr lang="pl-PL" sz="1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potrzeby Zakładu Opiekuńczo-Leczniczego</a:t>
            </a:r>
            <a:endParaRPr lang="pl-PL" sz="1800" b="0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xmlns="" id="{A50184F8-7D3E-4F39-85DA-53F65AF618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85000" lnSpcReduction="20000"/>
          </a:bodyPr>
          <a:lstStyle/>
          <a:p>
            <a:r>
              <a:rPr lang="pl-PL" altLang="pl-PL" dirty="0">
                <a:ea typeface="Ebrima" panose="02000000000000000000" pitchFamily="2" charset="0"/>
                <a:cs typeface="Ebrima" panose="02000000000000000000" pitchFamily="2" charset="0"/>
              </a:rPr>
              <a:t>W 2009 r. Gmina Kobylnica przejęła obiekt w stanie surowym zamkniętym, który ulegał stopniowej dewastacji.</a:t>
            </a:r>
            <a:endParaRPr lang="pl-PL" dirty="0"/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xmlns="" id="{C7BC30F8-1890-4494-869A-DCD11E9F5FF4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 rtlCol="0"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pl-PL" altLang="pl-PL" sz="1600" dirty="0" smtClean="0">
                <a:solidFill>
                  <a:schemeClr val="bg2"/>
                </a:solidFill>
                <a:ea typeface="Ebrima" panose="02000000000000000000" pitchFamily="2" charset="0"/>
                <a:cs typeface="Ebrima" panose="02000000000000000000" pitchFamily="2" charset="0"/>
              </a:rPr>
              <a:t>W </a:t>
            </a:r>
            <a:r>
              <a:rPr lang="pl-PL" altLang="pl-PL" sz="1600" dirty="0">
                <a:solidFill>
                  <a:schemeClr val="bg2"/>
                </a:solidFill>
                <a:ea typeface="Ebrima" panose="02000000000000000000" pitchFamily="2" charset="0"/>
                <a:cs typeface="Ebrima" panose="02000000000000000000" pitchFamily="2" charset="0"/>
              </a:rPr>
              <a:t>wyniku współpracy w ramach PPP na rzecz utworzenia Zakładu Opiekuńczo – Leczniczego powstał nowoczesny obiekt, w którym </a:t>
            </a:r>
            <a:r>
              <a:rPr lang="pl-PL" altLang="pl-PL" sz="1600" dirty="0" smtClean="0">
                <a:solidFill>
                  <a:schemeClr val="bg2"/>
                </a:solidFill>
                <a:ea typeface="Ebrima" panose="02000000000000000000" pitchFamily="2" charset="0"/>
                <a:cs typeface="Ebrima" panose="02000000000000000000" pitchFamily="2" charset="0"/>
              </a:rPr>
              <a:t>obecnie: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l-PL" altLang="pl-PL" sz="1600" dirty="0" smtClean="0">
                <a:solidFill>
                  <a:schemeClr val="bg2"/>
                </a:solidFill>
                <a:ea typeface="Ebrima" panose="02000000000000000000" pitchFamily="2" charset="0"/>
                <a:cs typeface="Ebrima" panose="02000000000000000000" pitchFamily="2" charset="0"/>
              </a:rPr>
              <a:t>jest </a:t>
            </a:r>
            <a:r>
              <a:rPr lang="pl-PL" altLang="pl-PL" sz="1600" dirty="0">
                <a:solidFill>
                  <a:schemeClr val="bg2"/>
                </a:solidFill>
                <a:ea typeface="Ebrima" panose="02000000000000000000" pitchFamily="2" charset="0"/>
                <a:cs typeface="Ebrima" panose="02000000000000000000" pitchFamily="2" charset="0"/>
              </a:rPr>
              <a:t>126 miejsc (na dzień dzisiejszy z pełnym obłożeniem</a:t>
            </a:r>
            <a:r>
              <a:rPr lang="pl-PL" altLang="pl-PL" sz="1600" dirty="0" smtClean="0">
                <a:solidFill>
                  <a:schemeClr val="bg2"/>
                </a:solidFill>
                <a:ea typeface="Ebrima" panose="02000000000000000000" pitchFamily="2" charset="0"/>
                <a:cs typeface="Ebrima" panose="02000000000000000000" pitchFamily="2" charset="0"/>
              </a:rPr>
              <a:t>),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l-PL" altLang="pl-PL" sz="1600" dirty="0" smtClean="0">
                <a:solidFill>
                  <a:schemeClr val="bg2"/>
                </a:solidFill>
                <a:ea typeface="Ebrima" panose="02000000000000000000" pitchFamily="2" charset="0"/>
                <a:cs typeface="Ebrima" panose="02000000000000000000" pitchFamily="2" charset="0"/>
              </a:rPr>
              <a:t>zatrudnienie </a:t>
            </a:r>
            <a:r>
              <a:rPr lang="pl-PL" altLang="pl-PL" sz="1600" dirty="0">
                <a:solidFill>
                  <a:schemeClr val="bg2"/>
                </a:solidFill>
                <a:ea typeface="Ebrima" panose="02000000000000000000" pitchFamily="2" charset="0"/>
                <a:cs typeface="Ebrima" panose="02000000000000000000" pitchFamily="2" charset="0"/>
              </a:rPr>
              <a:t>znalazło 72 osób, + 5 pracowników obsługi zatrudnianych przez podmiot </a:t>
            </a:r>
            <a:r>
              <a:rPr lang="pl-PL" altLang="pl-PL" sz="1600" dirty="0" smtClean="0">
                <a:solidFill>
                  <a:schemeClr val="bg2"/>
                </a:solidFill>
                <a:ea typeface="Ebrima" panose="02000000000000000000" pitchFamily="2" charset="0"/>
                <a:cs typeface="Ebrima" panose="02000000000000000000" pitchFamily="2" charset="0"/>
              </a:rPr>
              <a:t>zewnętrzny</a:t>
            </a:r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20" name="Obraz — symbol zastępczy 19" descr="Abstrakcyjne tło">
            <a:extLst>
              <a:ext uri="{FF2B5EF4-FFF2-40B4-BE49-F238E27FC236}">
                <a16:creationId xmlns:a16="http://schemas.microsoft.com/office/drawing/2014/main" xmlns="" id="{61169563-0C6E-483D-91B6-7AB8952A8FA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004" y="2486242"/>
            <a:ext cx="6083300" cy="2587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Numer slajdu — symbol zastępczy 7">
            <a:extLst>
              <a:ext uri="{FF2B5EF4-FFF2-40B4-BE49-F238E27FC236}">
                <a16:creationId xmlns:a16="http://schemas.microsoft.com/office/drawing/2014/main" xmlns="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smtClean="0"/>
              <a:pPr/>
              <a:t>3</a:t>
            </a:fld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042" y="2593219"/>
            <a:ext cx="3608173" cy="2373798"/>
          </a:xfrm>
          <a:prstGeom prst="rect">
            <a:avLst/>
          </a:prstGeom>
        </p:spPr>
      </p:pic>
      <p:sp>
        <p:nvSpPr>
          <p:cNvPr id="39" name="pole tekstowe 38"/>
          <p:cNvSpPr txBox="1"/>
          <p:nvPr/>
        </p:nvSpPr>
        <p:spPr>
          <a:xfrm>
            <a:off x="3847070" y="58553"/>
            <a:ext cx="834493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pl-PL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REALIZACJA UMOWY O PARTNERSTWIE PRYWATNYM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923005" y="643328"/>
            <a:ext cx="6263298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fontAlgn="base"/>
            <a:r>
              <a:rPr lang="pl-PL" sz="1600" i="1" dirty="0">
                <a:solidFill>
                  <a:schemeClr val="bg2"/>
                </a:solidFill>
              </a:rPr>
              <a:t>rozpoczęcie robót budowlanych </a:t>
            </a:r>
            <a:r>
              <a:rPr lang="pl-PL" sz="1600" i="1" dirty="0" smtClean="0">
                <a:solidFill>
                  <a:schemeClr val="bg2"/>
                </a:solidFill>
              </a:rPr>
              <a:t>- grudzień </a:t>
            </a:r>
            <a:r>
              <a:rPr lang="pl-PL" sz="1600" i="1" dirty="0">
                <a:solidFill>
                  <a:schemeClr val="bg2"/>
                </a:solidFill>
              </a:rPr>
              <a:t>2010 r. </a:t>
            </a:r>
          </a:p>
          <a:p>
            <a:pPr algn="r" fontAlgn="base"/>
            <a:r>
              <a:rPr lang="pl-PL" sz="1600" i="1" dirty="0">
                <a:solidFill>
                  <a:schemeClr val="bg2"/>
                </a:solidFill>
              </a:rPr>
              <a:t>zakończenie robót </a:t>
            </a:r>
            <a:r>
              <a:rPr lang="pl-PL" sz="1600" i="1" dirty="0" smtClean="0">
                <a:solidFill>
                  <a:schemeClr val="bg2"/>
                </a:solidFill>
              </a:rPr>
              <a:t>budowlanych - grudzień </a:t>
            </a:r>
            <a:r>
              <a:rPr lang="pl-PL" sz="1600" i="1" dirty="0">
                <a:solidFill>
                  <a:schemeClr val="bg2"/>
                </a:solidFill>
              </a:rPr>
              <a:t>2011 r. </a:t>
            </a:r>
          </a:p>
          <a:p>
            <a:pPr algn="r" fontAlgn="base"/>
            <a:r>
              <a:rPr lang="pl-PL" sz="1600" i="1" dirty="0">
                <a:solidFill>
                  <a:schemeClr val="bg2"/>
                </a:solidFill>
              </a:rPr>
              <a:t>uzyskanie pozwolenia na użytkowanie </a:t>
            </a:r>
            <a:r>
              <a:rPr lang="pl-PL" sz="1600" i="1" dirty="0" smtClean="0">
                <a:solidFill>
                  <a:schemeClr val="bg2"/>
                </a:solidFill>
              </a:rPr>
              <a:t>- 15 </a:t>
            </a:r>
            <a:r>
              <a:rPr lang="pl-PL" sz="1600" i="1" dirty="0">
                <a:solidFill>
                  <a:schemeClr val="bg2"/>
                </a:solidFill>
              </a:rPr>
              <a:t>grudnia 2011 r.</a:t>
            </a:r>
          </a:p>
          <a:p>
            <a:pPr algn="r" fontAlgn="base"/>
            <a:r>
              <a:rPr lang="pl-PL" sz="1600" i="1" dirty="0">
                <a:solidFill>
                  <a:schemeClr val="bg2"/>
                </a:solidFill>
              </a:rPr>
              <a:t>podpisanie umowy ustanowienia użytkowania </a:t>
            </a:r>
            <a:r>
              <a:rPr lang="pl-PL" sz="1600" i="1" dirty="0" smtClean="0">
                <a:solidFill>
                  <a:schemeClr val="bg2"/>
                </a:solidFill>
              </a:rPr>
              <a:t>- 15 </a:t>
            </a:r>
            <a:r>
              <a:rPr lang="pl-PL" sz="1600" i="1" dirty="0">
                <a:solidFill>
                  <a:schemeClr val="bg2"/>
                </a:solidFill>
              </a:rPr>
              <a:t>grudnia 2011 r</a:t>
            </a:r>
            <a:r>
              <a:rPr lang="pl-PL" sz="1600" i="1" dirty="0" smtClean="0">
                <a:solidFill>
                  <a:schemeClr val="bg2"/>
                </a:solidFill>
              </a:rPr>
              <a:t>.</a:t>
            </a:r>
            <a:endParaRPr lang="pl-PL" sz="1600" i="1" dirty="0">
              <a:solidFill>
                <a:schemeClr val="bg2"/>
              </a:solidFill>
            </a:endParaRPr>
          </a:p>
        </p:txBody>
      </p:sp>
      <p:sp>
        <p:nvSpPr>
          <p:cNvPr id="40" name="pole tekstowe 39"/>
          <p:cNvSpPr txBox="1"/>
          <p:nvPr/>
        </p:nvSpPr>
        <p:spPr>
          <a:xfrm>
            <a:off x="0" y="6325057"/>
            <a:ext cx="7068065" cy="33855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altLang="pl-PL" sz="1600" dirty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 roku do budżetu Gminy Kobylnica wpływa ponad 18 tys. podatku</a:t>
            </a:r>
          </a:p>
        </p:txBody>
      </p:sp>
      <p:pic>
        <p:nvPicPr>
          <p:cNvPr id="42" name="Obraz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783" y="5327611"/>
            <a:ext cx="1298451" cy="12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1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ytuł 66">
            <a:extLst>
              <a:ext uri="{FF2B5EF4-FFF2-40B4-BE49-F238E27FC236}">
                <a16:creationId xmlns:a16="http://schemas.microsoft.com/office/drawing/2014/main" xmlns="" id="{E72CC338-4598-4AF3-B140-D7F632D2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317" y="707529"/>
            <a:ext cx="5388029" cy="569086"/>
          </a:xfrm>
        </p:spPr>
        <p:txBody>
          <a:bodyPr rtlCol="0">
            <a:noAutofit/>
          </a:bodyPr>
          <a:lstStyle/>
          <a:p>
            <a:r>
              <a:rPr lang="pl-PL" sz="1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Przebudowa Domu Pomocy Społecznej w Kobylnicy na potrzeby Zakładu Opiekuńczo-Leczniczego</a:t>
            </a:r>
            <a:endParaRPr lang="pl-PL" sz="1800" dirty="0"/>
          </a:p>
        </p:txBody>
      </p:sp>
      <p:sp>
        <p:nvSpPr>
          <p:cNvPr id="68" name="Tekst — symbol zastępczy 67">
            <a:extLst>
              <a:ext uri="{FF2B5EF4-FFF2-40B4-BE49-F238E27FC236}">
                <a16:creationId xmlns:a16="http://schemas.microsoft.com/office/drawing/2014/main" xmlns="" id="{1411656D-4971-4CC0-9065-8DA32BB87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92500" lnSpcReduction="20000"/>
          </a:bodyPr>
          <a:lstStyle/>
          <a:p>
            <a:pPr lvl="0" fontAlgn="base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2400" dirty="0"/>
              <a:t>Udział podmiotu </a:t>
            </a:r>
            <a:r>
              <a:rPr lang="pl-PL" sz="2400" dirty="0" smtClean="0"/>
              <a:t>publicznego – wniesienie wkładu własnego</a:t>
            </a:r>
            <a:endParaRPr lang="pl-PL" sz="2400" dirty="0"/>
          </a:p>
        </p:txBody>
      </p:sp>
      <p:pic>
        <p:nvPicPr>
          <p:cNvPr id="7" name="Obraz — symbol zastępczy 6" descr="Ikona kuli ziemskiej">
            <a:extLst>
              <a:ext uri="{FF2B5EF4-FFF2-40B4-BE49-F238E27FC236}">
                <a16:creationId xmlns:a16="http://schemas.microsoft.com/office/drawing/2014/main" xmlns="" id="{610C6214-BE35-4ED8-9EE7-7252A60395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446" r="1446"/>
          <a:stretch>
            <a:fillRect/>
          </a:stretch>
        </p:blipFill>
        <p:spPr>
          <a:xfrm>
            <a:off x="2273343" y="3273552"/>
            <a:ext cx="640080" cy="658368"/>
          </a:xfrm>
        </p:spPr>
      </p:pic>
      <p:sp>
        <p:nvSpPr>
          <p:cNvPr id="8" name="Tekst — symbol zastępczy 7">
            <a:extLst>
              <a:ext uri="{FF2B5EF4-FFF2-40B4-BE49-F238E27FC236}">
                <a16:creationId xmlns:a16="http://schemas.microsoft.com/office/drawing/2014/main" xmlns="" id="{C8E5EEAD-1427-4576-B8F8-C485CAE758A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103352" y="3296783"/>
            <a:ext cx="3124453" cy="640080"/>
          </a:xfrm>
        </p:spPr>
        <p:txBody>
          <a:bodyPr rtlCol="0">
            <a:normAutofit fontScale="85000" lnSpcReduction="10000"/>
          </a:bodyPr>
          <a:lstStyle/>
          <a:p>
            <a:pPr marL="342900" lvl="1">
              <a:spcBef>
                <a:spcPts val="600"/>
              </a:spcBef>
              <a:spcAft>
                <a:spcPts val="600"/>
              </a:spcAft>
            </a:pPr>
            <a:r>
              <a:rPr lang="pl-PL" sz="1800" dirty="0">
                <a:solidFill>
                  <a:schemeClr val="tx1"/>
                </a:solidFill>
              </a:rPr>
              <a:t>w postaci gruntu oraz budynku w stanie surowym zamkniętym 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o szacunkowej wartości 1,7 mln </a:t>
            </a:r>
            <a:r>
              <a:rPr lang="pl-PL" sz="1800" dirty="0" smtClean="0">
                <a:solidFill>
                  <a:schemeClr val="tx1"/>
                </a:solidFill>
              </a:rPr>
              <a:t>zł</a:t>
            </a:r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12" name="Obraz — symbol zastępczy 11" descr="Ikona sześcianów">
            <a:extLst>
              <a:ext uri="{FF2B5EF4-FFF2-40B4-BE49-F238E27FC236}">
                <a16:creationId xmlns:a16="http://schemas.microsoft.com/office/drawing/2014/main" xmlns="" id="{92015B7B-96EB-42A1-A654-5DE5377A52C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1446" r="1446"/>
          <a:stretch>
            <a:fillRect/>
          </a:stretch>
        </p:blipFill>
        <p:spPr>
          <a:xfrm>
            <a:off x="7902300" y="3273552"/>
            <a:ext cx="640080" cy="658368"/>
          </a:xfrm>
        </p:spPr>
      </p:pic>
      <p:sp>
        <p:nvSpPr>
          <p:cNvPr id="14" name="Tekst — symbol zastępczy 13">
            <a:extLst>
              <a:ext uri="{FF2B5EF4-FFF2-40B4-BE49-F238E27FC236}">
                <a16:creationId xmlns:a16="http://schemas.microsoft.com/office/drawing/2014/main" xmlns="" id="{B9B92F0C-3A1D-438E-B581-C1A63389DAF6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732308" y="3291840"/>
            <a:ext cx="2841853" cy="640080"/>
          </a:xfrm>
        </p:spPr>
        <p:txBody>
          <a:bodyPr rtlCol="0">
            <a:noAutofit/>
          </a:bodyPr>
          <a:lstStyle/>
          <a:p>
            <a:r>
              <a:rPr lang="pl-PL" sz="1600" dirty="0" smtClean="0">
                <a:solidFill>
                  <a:schemeClr val="tx1"/>
                </a:solidFill>
              </a:rPr>
              <a:t>wykonanie </a:t>
            </a:r>
            <a:r>
              <a:rPr lang="pl-PL" sz="1600" dirty="0">
                <a:solidFill>
                  <a:schemeClr val="tx1"/>
                </a:solidFill>
              </a:rPr>
              <a:t>zagospodarowania terenu o wartości </a:t>
            </a:r>
            <a:r>
              <a:rPr lang="pl-PL" sz="1600" dirty="0" smtClean="0">
                <a:solidFill>
                  <a:schemeClr val="tx1"/>
                </a:solidFill>
              </a:rPr>
              <a:t>ok. 0,39 </a:t>
            </a:r>
            <a:r>
              <a:rPr lang="pl-PL" sz="1600" dirty="0">
                <a:solidFill>
                  <a:schemeClr val="tx1"/>
                </a:solidFill>
              </a:rPr>
              <a:t>mln zł</a:t>
            </a:r>
            <a:endParaRPr lang="pl-PL" sz="1600" dirty="0"/>
          </a:p>
        </p:txBody>
      </p:sp>
      <p:pic>
        <p:nvPicPr>
          <p:cNvPr id="18" name="Obraz — symbol zastępczy 17" descr="Ikona mikroprocesora">
            <a:extLst>
              <a:ext uri="{FF2B5EF4-FFF2-40B4-BE49-F238E27FC236}">
                <a16:creationId xmlns:a16="http://schemas.microsoft.com/office/drawing/2014/main" xmlns="" id="{2714DCC9-F1D9-4D7B-9452-B6DF9693F66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1329" r="1329"/>
          <a:stretch>
            <a:fillRect/>
          </a:stretch>
        </p:blipFill>
        <p:spPr>
          <a:xfrm>
            <a:off x="2273343" y="4409320"/>
            <a:ext cx="640080" cy="658368"/>
          </a:xfrm>
        </p:spPr>
      </p:pic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xmlns="" id="{CE2783CF-764B-4358-9D88-FAC1CFEBE203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03352" y="4427608"/>
            <a:ext cx="3808194" cy="640080"/>
          </a:xfrm>
        </p:spPr>
        <p:txBody>
          <a:bodyPr rtlCol="0">
            <a:normAutofit fontScale="92500"/>
          </a:bodyPr>
          <a:lstStyle/>
          <a:p>
            <a:pPr marL="342900" lvl="1">
              <a:spcBef>
                <a:spcPts val="600"/>
              </a:spcBef>
              <a:spcAft>
                <a:spcPts val="600"/>
              </a:spcAft>
            </a:pPr>
            <a:r>
              <a:rPr lang="pl-PL" sz="1800" dirty="0">
                <a:solidFill>
                  <a:schemeClr val="tx1"/>
                </a:solidFill>
              </a:rPr>
              <a:t>dokumentacji projektowej </a:t>
            </a:r>
            <a:r>
              <a:rPr lang="pl-PL" sz="1800" dirty="0" smtClean="0">
                <a:solidFill>
                  <a:schemeClr val="tx1"/>
                </a:solidFill>
              </a:rPr>
              <a:t>o szacunkowej wartości ok</a:t>
            </a:r>
            <a:r>
              <a:rPr lang="pl-PL" sz="1800" dirty="0">
                <a:solidFill>
                  <a:schemeClr val="tx1"/>
                </a:solidFill>
              </a:rPr>
              <a:t>. 0,15 mln </a:t>
            </a:r>
            <a:r>
              <a:rPr lang="pl-PL" sz="1800" dirty="0" smtClean="0">
                <a:solidFill>
                  <a:schemeClr val="tx1"/>
                </a:solidFill>
              </a:rPr>
              <a:t>zł</a:t>
            </a:r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21" name="Obraz — symbol zastępczy 20" descr="Ikona atomu">
            <a:extLst>
              <a:ext uri="{FF2B5EF4-FFF2-40B4-BE49-F238E27FC236}">
                <a16:creationId xmlns:a16="http://schemas.microsoft.com/office/drawing/2014/main" xmlns="" id="{E6E2A99D-9A76-4170-84C5-E8E895DEA55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1329" r="1329"/>
          <a:stretch>
            <a:fillRect/>
          </a:stretch>
        </p:blipFill>
        <p:spPr>
          <a:xfrm>
            <a:off x="7902300" y="4409320"/>
            <a:ext cx="640080" cy="658368"/>
          </a:xfrm>
        </p:spPr>
      </p:pic>
      <p:sp>
        <p:nvSpPr>
          <p:cNvPr id="17" name="Tekst — symbol zastępczy 16">
            <a:extLst>
              <a:ext uri="{FF2B5EF4-FFF2-40B4-BE49-F238E27FC236}">
                <a16:creationId xmlns:a16="http://schemas.microsoft.com/office/drawing/2014/main" xmlns="" id="{46EA4E1F-EF09-44AB-9483-363CF418AA99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8732307" y="4409320"/>
            <a:ext cx="3168115" cy="640080"/>
          </a:xfrm>
        </p:spPr>
        <p:txBody>
          <a:bodyPr rtlCol="0">
            <a:normAutofit fontScale="92500"/>
          </a:bodyPr>
          <a:lstStyle/>
          <a:p>
            <a:r>
              <a:rPr lang="pl-PL" dirty="0">
                <a:solidFill>
                  <a:schemeClr val="tx1"/>
                </a:solidFill>
              </a:rPr>
              <a:t>Ustanowienia hipoteki w celu zabezpieczenia części kredytu udzielonego Partnerowi Prywatnemu przez instytucję finansującą</a:t>
            </a:r>
            <a:endParaRPr lang="pl-PL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xmlns="" id="{D3581DBA-A3EE-4E75-90A6-DC25DF9DA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smtClean="0"/>
              <a:pPr rtl="0"/>
              <a:t>4</a:t>
            </a:fld>
            <a:endParaRPr lang="pl-PL" dirty="0"/>
          </a:p>
        </p:txBody>
      </p:sp>
      <p:pic>
        <p:nvPicPr>
          <p:cNvPr id="25" name="Obraz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60905" y="262572"/>
            <a:ext cx="3920911" cy="2726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783" y="5327611"/>
            <a:ext cx="1298451" cy="12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7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— symbol zastępczy 19" descr="Abstrakcyjne tło&#10;">
            <a:extLst>
              <a:ext uri="{FF2B5EF4-FFF2-40B4-BE49-F238E27FC236}">
                <a16:creationId xmlns:a16="http://schemas.microsoft.com/office/drawing/2014/main" xmlns="" id="{3330B498-1497-4DA8-99F4-8F8159B24FF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xmlns="" id="{FF93F71D-1663-42FA-A91E-FA23F03F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591" y="454411"/>
            <a:ext cx="5025560" cy="485786"/>
          </a:xfrm>
        </p:spPr>
        <p:txBody>
          <a:bodyPr rtlCol="0">
            <a:noAutofit/>
          </a:bodyPr>
          <a:lstStyle/>
          <a:p>
            <a:r>
              <a:rPr lang="pl-PL" sz="1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Przebudowa Domu Pomocy Społecznej w Kobylnicy na potrzeby Zakładu Opiekuńczo-Leczniczego</a:t>
            </a:r>
            <a:endParaRPr lang="pl-PL" sz="1600" dirty="0"/>
          </a:p>
        </p:txBody>
      </p:sp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xmlns="" id="{F62CA978-7F10-45ED-A5E7-73BCC796D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4591" y="1096438"/>
            <a:ext cx="4473108" cy="367733"/>
          </a:xfrm>
        </p:spPr>
        <p:txBody>
          <a:bodyPr rtlCol="0"/>
          <a:lstStyle/>
          <a:p>
            <a:r>
              <a:rPr lang="pl-PL" b="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Udział partnera prywatnego</a:t>
            </a:r>
            <a:endParaRPr lang="pl-PL" b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Tekst — symbol zastępczy 7">
            <a:extLst>
              <a:ext uri="{FF2B5EF4-FFF2-40B4-BE49-F238E27FC236}">
                <a16:creationId xmlns:a16="http://schemas.microsoft.com/office/drawing/2014/main" xmlns="" id="{1C19D996-1EAD-4EC5-92CC-5A60F9A9E91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01467" y="2240693"/>
            <a:ext cx="5742252" cy="2248930"/>
          </a:xfrm>
        </p:spPr>
        <p:txBody>
          <a:bodyPr rtlCol="0">
            <a:no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l-PL" sz="1100" dirty="0" smtClean="0">
                <a:solidFill>
                  <a:schemeClr val="tx1"/>
                </a:solidFill>
              </a:rPr>
              <a:t>Całość </a:t>
            </a:r>
            <a:r>
              <a:rPr lang="pl-PL" sz="1100" dirty="0" err="1">
                <a:solidFill>
                  <a:schemeClr val="tx1"/>
                </a:solidFill>
              </a:rPr>
              <a:t>ryzyk</a:t>
            </a:r>
            <a:r>
              <a:rPr lang="pl-PL" sz="1100" dirty="0">
                <a:solidFill>
                  <a:schemeClr val="tx1"/>
                </a:solidFill>
              </a:rPr>
              <a:t> związanych z: </a:t>
            </a:r>
          </a:p>
          <a:p>
            <a:pPr marL="6286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100" dirty="0">
                <a:solidFill>
                  <a:schemeClr val="tx1"/>
                </a:solidFill>
              </a:rPr>
              <a:t>prowadzeniem robót budowlanych; </a:t>
            </a:r>
          </a:p>
          <a:p>
            <a:pPr marL="6286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100" dirty="0">
                <a:solidFill>
                  <a:schemeClr val="tx1"/>
                </a:solidFill>
              </a:rPr>
              <a:t>finansowaniem przedsięwzięcia do chwili oddania obiektu do użytkowania;</a:t>
            </a:r>
          </a:p>
          <a:p>
            <a:pPr marL="6286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100" dirty="0">
                <a:solidFill>
                  <a:schemeClr val="tx1"/>
                </a:solidFill>
              </a:rPr>
              <a:t>finansowaniem Przedsięwzięcia i prowadzonej działalności na etapie eksploatacyjnym (w tym finansowaniem świadczeń z NFZ lub innych źródeł zewnętrznych);</a:t>
            </a:r>
          </a:p>
          <a:p>
            <a:pPr marL="6286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100" dirty="0">
                <a:solidFill>
                  <a:schemeClr val="tx1"/>
                </a:solidFill>
              </a:rPr>
              <a:t>popytem na świadczone usługi, </a:t>
            </a:r>
          </a:p>
          <a:p>
            <a:pPr marL="6286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100" dirty="0">
                <a:solidFill>
                  <a:schemeClr val="tx1"/>
                </a:solidFill>
              </a:rPr>
              <a:t>dostępności świadczonych usług; </a:t>
            </a:r>
          </a:p>
          <a:p>
            <a:pPr marL="6286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100" dirty="0">
                <a:solidFill>
                  <a:schemeClr val="tx1"/>
                </a:solidFill>
              </a:rPr>
              <a:t>jakości i standardów świadczonych usług; </a:t>
            </a:r>
          </a:p>
          <a:p>
            <a:pPr marL="6286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100" dirty="0">
                <a:solidFill>
                  <a:schemeClr val="tx1"/>
                </a:solidFill>
              </a:rPr>
              <a:t>prowadzeniem działalności gospodarczej;</a:t>
            </a:r>
          </a:p>
          <a:p>
            <a:pPr marL="6286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100" dirty="0">
                <a:solidFill>
                  <a:schemeClr val="tx1"/>
                </a:solidFill>
              </a:rPr>
              <a:t>utrzymywaniem obiektu w stanie niepogorszonym.  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l-PL" sz="1050" dirty="0">
                <a:solidFill>
                  <a:schemeClr val="tx1"/>
                </a:solidFill>
              </a:rPr>
              <a:t>Forma wynagrodzenia: wyłączne prawo do pobierania pożytków </a:t>
            </a:r>
            <a:br>
              <a:rPr lang="pl-PL" sz="1050" dirty="0">
                <a:solidFill>
                  <a:schemeClr val="tx1"/>
                </a:solidFill>
              </a:rPr>
            </a:br>
            <a:r>
              <a:rPr lang="pl-PL" sz="1050" dirty="0">
                <a:solidFill>
                  <a:schemeClr val="tx1"/>
                </a:solidFill>
              </a:rPr>
              <a:t>z przedmiotu przedsięwzięcia (użytkowanie obiektu, następnie umowa dzierżawy</a:t>
            </a:r>
            <a:r>
              <a:rPr lang="pl-PL" sz="1050" dirty="0" smtClean="0">
                <a:solidFill>
                  <a:schemeClr val="tx1"/>
                </a:solidFill>
              </a:rPr>
              <a:t>).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l-PL" sz="1050" dirty="0">
                <a:solidFill>
                  <a:schemeClr val="tx1"/>
                </a:solidFill>
              </a:rPr>
              <a:t>Przeprowadzenie robót budowlanych dotyczących przebudowy domu pomocy społecznej na potrzeby zakładu opiekuńczo – leczniczego o wartości: 3, 4 mln zł</a:t>
            </a:r>
          </a:p>
          <a:p>
            <a:pPr marL="0" indent="0" algn="just">
              <a:spcBef>
                <a:spcPts val="300"/>
              </a:spcBef>
              <a:spcAft>
                <a:spcPts val="300"/>
              </a:spcAft>
              <a:buNone/>
            </a:pPr>
            <a:endParaRPr lang="pl-PL" sz="105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xmlns="" id="{494C7D40-6709-40D4-B0FB-9D6311AF4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smtClean="0"/>
              <a:pPr rtl="0"/>
              <a:t>5</a:t>
            </a:fld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3" y="833646"/>
            <a:ext cx="5483966" cy="36559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783" y="5327611"/>
            <a:ext cx="1298451" cy="12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9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4B26A0-76B0-4D92-8A3B-F4FB7FCB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75" y="2391622"/>
            <a:ext cx="5299727" cy="555815"/>
          </a:xfrm>
        </p:spPr>
        <p:txBody>
          <a:bodyPr rtlCol="0">
            <a:noAutofit/>
          </a:bodyPr>
          <a:lstStyle/>
          <a:p>
            <a:pPr algn="ctr"/>
            <a:r>
              <a:rPr lang="pl-PL" sz="1800" b="0" dirty="0"/>
              <a:t>Realizacja w miejscowościach: Kobylnica, Łosino, Bolesławice, Kruszyna, Sierakowo Słupskie, Kończewo, Kuleszewo, Widzino, </a:t>
            </a:r>
            <a:r>
              <a:rPr lang="pl-PL" sz="1800" b="0" dirty="0" err="1"/>
              <a:t>Reblinko</a:t>
            </a:r>
            <a:r>
              <a:rPr lang="pl-PL" sz="1800" b="0" dirty="0"/>
              <a:t>, Kwakowo, Sycewice, Runowo Sławieńskie, Zębowo, Bzowo, Komiłowo.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xmlns="" id="{A50184F8-7D3E-4F39-85DA-53F65AF61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889" y="3152170"/>
            <a:ext cx="4205904" cy="569085"/>
          </a:xfrm>
        </p:spPr>
        <p:txBody>
          <a:bodyPr rtlCol="0">
            <a:normAutofit fontScale="92500" lnSpcReduction="20000"/>
          </a:bodyPr>
          <a:lstStyle/>
          <a:p>
            <a:pPr algn="ctr"/>
            <a:r>
              <a:rPr lang="pl-PL" dirty="0"/>
              <a:t>Ilość punktów świetlnych: </a:t>
            </a:r>
            <a:r>
              <a:rPr lang="pl-PL" b="0" dirty="0"/>
              <a:t>828 sztuk</a:t>
            </a:r>
          </a:p>
          <a:p>
            <a:pPr algn="ctr"/>
            <a:r>
              <a:rPr lang="pl-PL" dirty="0"/>
              <a:t>Długość linii kablowych: </a:t>
            </a:r>
            <a:r>
              <a:rPr lang="pl-PL" b="0" dirty="0"/>
              <a:t>31 870 m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xmlns="" id="{C7BC30F8-1890-4494-869A-DCD11E9F5FF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5720" y="3869349"/>
            <a:ext cx="5189664" cy="1328330"/>
          </a:xfrm>
        </p:spPr>
        <p:txBody>
          <a:bodyPr rtlCol="0">
            <a:noAutofit/>
          </a:bodyPr>
          <a:lstStyle/>
          <a:p>
            <a:pPr>
              <a:spcAft>
                <a:spcPts val="600"/>
              </a:spcAft>
            </a:pPr>
            <a:r>
              <a:rPr lang="pl-PL" sz="1200" dirty="0">
                <a:solidFill>
                  <a:schemeClr val="bg2"/>
                </a:solidFill>
              </a:rPr>
              <a:t>Przedmiotem zamówienia jest zaprojektowanie i budowa energooszczędnego oświetlenia drogowego typu LED w pasach drogowych dróg gminnych dla wybranych miejscowości na terenie Gminy Kobylnica w formule partnerstwa publiczno-prywatnego wraz z jego utrzymaniem (zwane łącznie dalej Przedsięwzięciem), poprzez m.in.: sporządzenie Koncepcji Projektowej i Dokumentacji Projektowej w oparciu o założenia zawarte w PFU oraz zalecenia projektowe, wykonanie Robót Budowalnych, zgodnie z opracowaną Dokumentacją Projektową zatwierdzoną przez Zamawiającego, wykonanie inwentaryzacji geodezyjnej powykonawczej oraz doprowadzeniem do jej przyjęcia przez właściwy organ do dnia odbioru końcowego, odrębnie dla każdego Obiektu, utrzymanie wybudowanego oświetlenia drogowego.</a:t>
            </a:r>
            <a:endParaRPr lang="pl-PL" sz="1800" dirty="0">
              <a:solidFill>
                <a:schemeClr val="bg2"/>
              </a:solidFill>
            </a:endParaRPr>
          </a:p>
        </p:txBody>
      </p:sp>
      <p:pic>
        <p:nvPicPr>
          <p:cNvPr id="20" name="Obraz — symbol zastępczy 19" descr="Abstrakcyjne tło">
            <a:extLst>
              <a:ext uri="{FF2B5EF4-FFF2-40B4-BE49-F238E27FC236}">
                <a16:creationId xmlns:a16="http://schemas.microsoft.com/office/drawing/2014/main" xmlns="" id="{61169563-0C6E-483D-91B6-7AB8952A8FA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2235233"/>
            <a:ext cx="6083300" cy="2587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Numer slajdu — symbol zastępczy 7">
            <a:extLst>
              <a:ext uri="{FF2B5EF4-FFF2-40B4-BE49-F238E27FC236}">
                <a16:creationId xmlns:a16="http://schemas.microsoft.com/office/drawing/2014/main" xmlns="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smtClean="0"/>
              <a:pPr rtl="0"/>
              <a:t>6</a:t>
            </a:fld>
            <a:endParaRPr lang="pl-PL" dirty="0"/>
          </a:p>
        </p:txBody>
      </p:sp>
      <p:sp>
        <p:nvSpPr>
          <p:cNvPr id="39" name="pole tekstowe 38"/>
          <p:cNvSpPr txBox="1"/>
          <p:nvPr/>
        </p:nvSpPr>
        <p:spPr>
          <a:xfrm>
            <a:off x="531426" y="58553"/>
            <a:ext cx="1166057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pl-PL" sz="1600" b="1" dirty="0" smtClean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Zaprojektowanie i budowa energooszczędnego oświetlenia drogowego typu LED </a:t>
            </a:r>
            <a:br>
              <a:rPr lang="pl-PL" sz="1600" b="1" dirty="0" smtClean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pl-PL" sz="1600" b="1" dirty="0" smtClean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 pasach drogowych dróg gminnych dla wybranych miejscowości na terenie Gminy Kobylnica </a:t>
            </a:r>
            <a:br>
              <a:rPr lang="pl-PL" sz="1600" b="1" dirty="0" smtClean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pl-PL" sz="1600" b="1" dirty="0" smtClean="0">
                <a:solidFill>
                  <a:schemeClr val="bg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 formule partnerstwa publiczno-prywatnego wraz z jego utrzymaniem</a:t>
            </a:r>
            <a:endParaRPr lang="pl-PL" sz="1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928702" y="952312"/>
            <a:ext cx="6263298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fontAlgn="base"/>
            <a:r>
              <a:rPr lang="pl-PL" sz="1600" dirty="0">
                <a:solidFill>
                  <a:schemeClr val="bg2"/>
                </a:solidFill>
              </a:rPr>
              <a:t>Otwarcie ofert odbyło się w dniu </a:t>
            </a:r>
            <a:r>
              <a:rPr lang="pl-PL" sz="1600" dirty="0" smtClean="0">
                <a:solidFill>
                  <a:schemeClr val="bg2"/>
                </a:solidFill>
              </a:rPr>
              <a:t>07.09.2020</a:t>
            </a:r>
            <a:endParaRPr lang="pl-PL" sz="1600" i="1" dirty="0">
              <a:solidFill>
                <a:schemeClr val="bg2"/>
              </a:solidFill>
            </a:endParaRPr>
          </a:p>
        </p:txBody>
      </p:sp>
      <p:sp>
        <p:nvSpPr>
          <p:cNvPr id="40" name="pole tekstowe 39"/>
          <p:cNvSpPr txBox="1"/>
          <p:nvPr/>
        </p:nvSpPr>
        <p:spPr>
          <a:xfrm>
            <a:off x="5928702" y="1376668"/>
            <a:ext cx="6250597" cy="55399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solidFill>
                  <a:schemeClr val="bg2"/>
                </a:solidFill>
              </a:rPr>
              <a:t>Podstawą realizacji Przedsięwzięcia będzie umowa o partnerstwie publiczno-prywatnym zawarta pomiędzy Gminą Kobylnica (Zamawiającym) </a:t>
            </a:r>
            <a:r>
              <a:rPr lang="pl-PL" sz="1000" dirty="0" smtClean="0">
                <a:solidFill>
                  <a:schemeClr val="bg2"/>
                </a:solidFill>
              </a:rPr>
              <a:t/>
            </a:r>
            <a:br>
              <a:rPr lang="pl-PL" sz="1000" dirty="0" smtClean="0">
                <a:solidFill>
                  <a:schemeClr val="bg2"/>
                </a:solidFill>
              </a:rPr>
            </a:br>
            <a:r>
              <a:rPr lang="pl-PL" sz="1000" dirty="0" smtClean="0">
                <a:solidFill>
                  <a:schemeClr val="bg2"/>
                </a:solidFill>
              </a:rPr>
              <a:t>a </a:t>
            </a:r>
            <a:r>
              <a:rPr lang="pl-PL" sz="1000" dirty="0">
                <a:solidFill>
                  <a:schemeClr val="bg2"/>
                </a:solidFill>
              </a:rPr>
              <a:t>Wykonawcą (Partnerem Prywatnym), wybranym zgodnie z art. 4 ust. 2 ustawy o PPP</a:t>
            </a:r>
            <a:endParaRPr lang="pl-PL" altLang="pl-PL" sz="1000" dirty="0">
              <a:solidFill>
                <a:schemeClr val="bg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783" y="5327611"/>
            <a:ext cx="1298451" cy="12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9FFA9230-37E2-4CEB-A3E5-B704CE27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023" y="707529"/>
            <a:ext cx="8106032" cy="569086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pl-PL" sz="1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Zaprojektowanie i budowa energooszczędnego oświetlenia drogowego typu LED </a:t>
            </a:r>
            <a:br>
              <a:rPr lang="pl-PL" sz="1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pl-PL" sz="1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 pasach drogowych dróg gminnych dla wybranych miejscowości na terenie Gminy Kobylnica </a:t>
            </a:r>
            <a:br>
              <a:rPr lang="pl-PL" sz="1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pl-PL" sz="1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 formule partnerstwa publiczno-prywatnego wraz z jego utrzymaniem</a:t>
            </a:r>
            <a:endParaRPr lang="pl-PL" sz="14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xmlns="" id="{04CE41FD-E209-4A5A-A2E8-544E35CFA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6193" y="1535205"/>
            <a:ext cx="6289862" cy="569085"/>
          </a:xfrm>
        </p:spPr>
        <p:txBody>
          <a:bodyPr rtlCol="0"/>
          <a:lstStyle/>
          <a:p>
            <a:pPr rtl="0"/>
            <a:r>
              <a:rPr lang="pl-PL" dirty="0" smtClean="0"/>
              <a:t>SZCZEGÓŁY OFERTY</a:t>
            </a:r>
            <a:endParaRPr lang="pl-PL" dirty="0"/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xmlns="" id="{89BE0DA3-3A03-418B-B7CF-0D4107499B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rtlCol="0"/>
          <a:lstStyle/>
          <a:p>
            <a:pPr rtl="0"/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9" name="Tekst — symbol zastępczy 8">
            <a:extLst>
              <a:ext uri="{FF2B5EF4-FFF2-40B4-BE49-F238E27FC236}">
                <a16:creationId xmlns:a16="http://schemas.microsoft.com/office/drawing/2014/main" xmlns="" id="{4E74A44B-1AAF-44D0-A426-104890F03E29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 rtlCol="0"/>
          <a:lstStyle/>
          <a:p>
            <a:pPr rtl="0"/>
            <a:r>
              <a:rPr lang="pl-PL" dirty="0" smtClean="0"/>
              <a:t>OFERENT</a:t>
            </a:r>
            <a:endParaRPr lang="pl-PL" dirty="0"/>
          </a:p>
        </p:txBody>
      </p:sp>
      <p:sp>
        <p:nvSpPr>
          <p:cNvPr id="8" name="Tekst — symbol zastępczy 7">
            <a:extLst>
              <a:ext uri="{FF2B5EF4-FFF2-40B4-BE49-F238E27FC236}">
                <a16:creationId xmlns:a16="http://schemas.microsoft.com/office/drawing/2014/main" xmlns="" id="{D5450AF9-6A8E-4054-A832-F7BF5DA0E16C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 rtlCol="0">
            <a:normAutofit/>
          </a:bodyPr>
          <a:lstStyle/>
          <a:p>
            <a:r>
              <a:rPr lang="pl-PL" dirty="0" err="1"/>
              <a:t>Izim</a:t>
            </a:r>
            <a:r>
              <a:rPr lang="pl-PL" dirty="0"/>
              <a:t> Sp. z o.o.</a:t>
            </a:r>
          </a:p>
          <a:p>
            <a:r>
              <a:rPr lang="pl-PL" dirty="0"/>
              <a:t>ul. Krucza 50, 00 – 025 Warszawa</a:t>
            </a:r>
          </a:p>
        </p:txBody>
      </p:sp>
      <p:sp>
        <p:nvSpPr>
          <p:cNvPr id="12" name="Tekst — symbol zastępczy 11">
            <a:extLst>
              <a:ext uri="{FF2B5EF4-FFF2-40B4-BE49-F238E27FC236}">
                <a16:creationId xmlns:a16="http://schemas.microsoft.com/office/drawing/2014/main" xmlns="" id="{CC46A248-3DD2-4083-A410-269D3C38BC7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 rtlCol="0"/>
          <a:lstStyle/>
          <a:p>
            <a:pPr rtl="0"/>
            <a:r>
              <a:rPr lang="pl-PL" dirty="0" smtClean="0"/>
              <a:t>2</a:t>
            </a:r>
            <a:endParaRPr lang="pl-PL" dirty="0"/>
          </a:p>
        </p:txBody>
      </p:sp>
      <p:sp>
        <p:nvSpPr>
          <p:cNvPr id="13" name="Tekst — symbol zastępczy 12">
            <a:extLst>
              <a:ext uri="{FF2B5EF4-FFF2-40B4-BE49-F238E27FC236}">
                <a16:creationId xmlns:a16="http://schemas.microsoft.com/office/drawing/2014/main" xmlns="" id="{C2591E4E-87B2-4D64-B582-FBD4968920C5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 rtlCol="0"/>
          <a:lstStyle/>
          <a:p>
            <a:pPr rtl="0"/>
            <a:r>
              <a:rPr lang="pl-PL" dirty="0" smtClean="0"/>
              <a:t>CENA OFERTY</a:t>
            </a:r>
            <a:endParaRPr lang="pl-PL" dirty="0"/>
          </a:p>
        </p:txBody>
      </p:sp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xmlns="" id="{D02433E8-0DB5-41D8-8B35-D76C17922FE5}"/>
              </a:ext>
            </a:extLst>
          </p:cNvPr>
          <p:cNvSpPr>
            <a:spLocks noGrp="1"/>
          </p:cNvSpPr>
          <p:nvPr>
            <p:ph type="body" idx="27"/>
          </p:nvPr>
        </p:nvSpPr>
        <p:spPr/>
        <p:txBody>
          <a:bodyPr rtlCol="0">
            <a:normAutofit/>
          </a:bodyPr>
          <a:lstStyle/>
          <a:p>
            <a:r>
              <a:rPr lang="pl-PL" dirty="0"/>
              <a:t>12 008 187,00 zł brutto</a:t>
            </a:r>
          </a:p>
        </p:txBody>
      </p:sp>
      <p:sp>
        <p:nvSpPr>
          <p:cNvPr id="15" name="Tekst — symbol zastępczy 14">
            <a:extLst>
              <a:ext uri="{FF2B5EF4-FFF2-40B4-BE49-F238E27FC236}">
                <a16:creationId xmlns:a16="http://schemas.microsoft.com/office/drawing/2014/main" xmlns="" id="{A0DE6855-935C-4D9C-A6CA-A30ED4BC73A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 rtlCol="0"/>
          <a:lstStyle/>
          <a:p>
            <a:pPr rtl="0"/>
            <a:r>
              <a:rPr lang="pl-PL" dirty="0" smtClean="0"/>
              <a:t>3</a:t>
            </a:r>
            <a:endParaRPr lang="pl-PL" dirty="0"/>
          </a:p>
        </p:txBody>
      </p:sp>
      <p:sp>
        <p:nvSpPr>
          <p:cNvPr id="16" name="Tekst — symbol zastępczy 15">
            <a:extLst>
              <a:ext uri="{FF2B5EF4-FFF2-40B4-BE49-F238E27FC236}">
                <a16:creationId xmlns:a16="http://schemas.microsoft.com/office/drawing/2014/main" xmlns="" id="{A9BECA94-5E25-4E6D-A58C-7792A89CED7C}"/>
              </a:ext>
            </a:extLst>
          </p:cNvPr>
          <p:cNvSpPr>
            <a:spLocks noGrp="1"/>
          </p:cNvSpPr>
          <p:nvPr>
            <p:ph type="body" idx="32"/>
          </p:nvPr>
        </p:nvSpPr>
        <p:spPr/>
        <p:txBody>
          <a:bodyPr rtlCol="0"/>
          <a:lstStyle/>
          <a:p>
            <a:pPr rtl="0"/>
            <a:r>
              <a:rPr lang="pl-PL" dirty="0" smtClean="0"/>
              <a:t>TERMIN WYKONANIA</a:t>
            </a:r>
            <a:endParaRPr lang="pl-PL" dirty="0"/>
          </a:p>
        </p:txBody>
      </p:sp>
      <p:sp>
        <p:nvSpPr>
          <p:cNvPr id="14" name="Tekst — symbol zastępczy 13">
            <a:extLst>
              <a:ext uri="{FF2B5EF4-FFF2-40B4-BE49-F238E27FC236}">
                <a16:creationId xmlns:a16="http://schemas.microsoft.com/office/drawing/2014/main" xmlns="" id="{1A32FF73-A652-43C6-96BD-425851F591BC}"/>
              </a:ext>
            </a:extLst>
          </p:cNvPr>
          <p:cNvSpPr>
            <a:spLocks noGrp="1"/>
          </p:cNvSpPr>
          <p:nvPr>
            <p:ph type="body" idx="30"/>
          </p:nvPr>
        </p:nvSpPr>
        <p:spPr/>
        <p:txBody>
          <a:bodyPr rtlCol="0">
            <a:normAutofit/>
          </a:bodyPr>
          <a:lstStyle/>
          <a:p>
            <a:r>
              <a:rPr lang="pl-PL" dirty="0"/>
              <a:t>144 miesiące obowiązywania umowy o PPP, w tym 12 miesięcy Okresu </a:t>
            </a:r>
            <a:r>
              <a:rPr lang="pl-PL" dirty="0" smtClean="0"/>
              <a:t>Inwestycyjnego. 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xmlns="" id="{30CD95F8-281D-4A11-99F2-9795C5264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smtClean="0"/>
              <a:pPr rtl="0"/>
              <a:t>7</a:t>
            </a:fld>
            <a:endParaRPr lang="pl-PL" dirty="0"/>
          </a:p>
        </p:txBody>
      </p:sp>
      <p:sp>
        <p:nvSpPr>
          <p:cNvPr id="18" name="Prostokąt 17"/>
          <p:cNvSpPr/>
          <p:nvPr/>
        </p:nvSpPr>
        <p:spPr>
          <a:xfrm>
            <a:off x="9706038" y="2783105"/>
            <a:ext cx="2300417" cy="10156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chemeClr val="bg2"/>
                </a:solidFill>
              </a:rPr>
              <a:t>Gwarancja na Urządzenia oświetleniowe po zakończeniu umowy o PPP: </a:t>
            </a:r>
            <a:r>
              <a:rPr lang="pl-PL" sz="1200" dirty="0" smtClean="0">
                <a:solidFill>
                  <a:schemeClr val="bg2"/>
                </a:solidFill>
              </a:rPr>
              <a:t/>
            </a:r>
            <a:br>
              <a:rPr lang="pl-PL" sz="1200" dirty="0" smtClean="0">
                <a:solidFill>
                  <a:schemeClr val="bg2"/>
                </a:solidFill>
              </a:rPr>
            </a:br>
            <a:r>
              <a:rPr lang="pl-PL" sz="1200" dirty="0" smtClean="0">
                <a:solidFill>
                  <a:schemeClr val="bg2"/>
                </a:solidFill>
              </a:rPr>
              <a:t>6 </a:t>
            </a:r>
            <a:r>
              <a:rPr lang="pl-PL" sz="1200" dirty="0">
                <a:solidFill>
                  <a:schemeClr val="bg2"/>
                </a:solidFill>
              </a:rPr>
              <a:t>miesięcy licząc od Daty Zakończenia Umowy o PPP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783" y="5327611"/>
            <a:ext cx="1298451" cy="12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7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ytuł 66">
            <a:extLst>
              <a:ext uri="{FF2B5EF4-FFF2-40B4-BE49-F238E27FC236}">
                <a16:creationId xmlns:a16="http://schemas.microsoft.com/office/drawing/2014/main" xmlns="" id="{E72CC338-4598-4AF3-B140-D7F632D2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239" y="707529"/>
            <a:ext cx="10256108" cy="569086"/>
          </a:xfrm>
        </p:spPr>
        <p:txBody>
          <a:bodyPr rtlCol="0">
            <a:noAutofit/>
          </a:bodyPr>
          <a:lstStyle/>
          <a:p>
            <a:pPr algn="r">
              <a:defRPr/>
            </a:pPr>
            <a:r>
              <a:rPr lang="pl-PL" sz="1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Zaprojektowanie i budowa energooszczędnego oświetlenia drogowego typu LED </a:t>
            </a:r>
            <a:br>
              <a:rPr lang="pl-PL" sz="1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pl-PL" sz="1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 pasach drogowych dróg gminnych dla wybranych miejscowości na terenie Gminy Kobylnica </a:t>
            </a:r>
            <a:br>
              <a:rPr lang="pl-PL" sz="1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pl-PL" sz="1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 formule partnerstwa publiczno-prywatnego wraz z jego utrzymaniem</a:t>
            </a:r>
            <a:endParaRPr lang="pl-PL" sz="18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8" name="Tekst — symbol zastępczy 67">
            <a:extLst>
              <a:ext uri="{FF2B5EF4-FFF2-40B4-BE49-F238E27FC236}">
                <a16:creationId xmlns:a16="http://schemas.microsoft.com/office/drawing/2014/main" xmlns="" id="{1411656D-4971-4CC0-9065-8DA32BB87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8032" y="1625821"/>
            <a:ext cx="6730315" cy="1188619"/>
          </a:xfrm>
        </p:spPr>
        <p:txBody>
          <a:bodyPr rtlCol="0">
            <a:noAutofit/>
          </a:bodyPr>
          <a:lstStyle/>
          <a:p>
            <a:pPr algn="r"/>
            <a:r>
              <a:rPr lang="pl-PL" sz="1400" b="0" dirty="0"/>
              <a:t>Kancelaria Radcy Prawnego Irena </a:t>
            </a:r>
            <a:r>
              <a:rPr lang="pl-PL" sz="1400" b="0" dirty="0" err="1"/>
              <a:t>Skubiszak</a:t>
            </a:r>
            <a:r>
              <a:rPr lang="pl-PL" sz="1400" b="0" dirty="0"/>
              <a:t> – Kalinowska i Agata Kozłowska odpowiedzialni są za jest świadczenie kompleksowego doradztwa, </a:t>
            </a:r>
            <a:r>
              <a:rPr lang="pl-PL" sz="1400" b="0" dirty="0" smtClean="0"/>
              <a:t>polegającego na </a:t>
            </a:r>
            <a:r>
              <a:rPr lang="pl-PL" sz="1400" b="0" dirty="0"/>
              <a:t>przygotowaniu i realizacji partnerstwa </a:t>
            </a:r>
            <a:r>
              <a:rPr lang="pl-PL" sz="1400" b="0" dirty="0" err="1"/>
              <a:t>publiczno</a:t>
            </a:r>
            <a:r>
              <a:rPr lang="pl-PL" sz="1400" b="0" dirty="0"/>
              <a:t> – prywatnego (PPP) obejmującego doradztwo prawne i finansowo – ekonomiczne na rzecz Gminy Kobylnica</a:t>
            </a:r>
          </a:p>
        </p:txBody>
      </p:sp>
      <p:pic>
        <p:nvPicPr>
          <p:cNvPr id="7" name="Obraz — symbol zastępczy 6" descr="Ikona kuli ziemskiej">
            <a:extLst>
              <a:ext uri="{FF2B5EF4-FFF2-40B4-BE49-F238E27FC236}">
                <a16:creationId xmlns:a16="http://schemas.microsoft.com/office/drawing/2014/main" xmlns="" id="{610C6214-BE35-4ED8-9EE7-7252A60395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446" r="1446"/>
          <a:stretch>
            <a:fillRect/>
          </a:stretch>
        </p:blipFill>
        <p:spPr>
          <a:xfrm>
            <a:off x="2273343" y="3273552"/>
            <a:ext cx="640080" cy="658368"/>
          </a:xfrm>
        </p:spPr>
      </p:pic>
      <p:sp>
        <p:nvSpPr>
          <p:cNvPr id="8" name="Tekst — symbol zastępczy 7">
            <a:extLst>
              <a:ext uri="{FF2B5EF4-FFF2-40B4-BE49-F238E27FC236}">
                <a16:creationId xmlns:a16="http://schemas.microsoft.com/office/drawing/2014/main" xmlns="" id="{C8E5EEAD-1427-4576-B8F8-C485CAE758A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103352" y="3296783"/>
            <a:ext cx="3124453" cy="640080"/>
          </a:xfrm>
        </p:spPr>
        <p:txBody>
          <a:bodyPr rtlCol="0">
            <a:normAutofit fontScale="85000" lnSpcReduction="20000"/>
          </a:bodyPr>
          <a:lstStyle/>
          <a:p>
            <a:pPr marL="342900" lvl="1">
              <a:spcBef>
                <a:spcPts val="600"/>
              </a:spcBef>
              <a:spcAft>
                <a:spcPts val="600"/>
              </a:spcAft>
            </a:pPr>
            <a:r>
              <a:rPr lang="pl-PL" sz="1600" dirty="0"/>
              <a:t>I</a:t>
            </a:r>
            <a:r>
              <a:rPr lang="pl-PL" sz="1600" dirty="0" smtClean="0"/>
              <a:t>dentyfikacja </a:t>
            </a:r>
            <a:r>
              <a:rPr lang="pl-PL" sz="1600" dirty="0"/>
              <a:t>możliwych metod i modeli realizacji projektu oraz wskazanie najlepszego modelu realizacji </a:t>
            </a:r>
            <a:r>
              <a:rPr lang="pl-PL" sz="1600" dirty="0" smtClean="0"/>
              <a:t>Projektu</a:t>
            </a:r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12" name="Obraz — symbol zastępczy 11" descr="Ikona sześcianów">
            <a:extLst>
              <a:ext uri="{FF2B5EF4-FFF2-40B4-BE49-F238E27FC236}">
                <a16:creationId xmlns:a16="http://schemas.microsoft.com/office/drawing/2014/main" xmlns="" id="{92015B7B-96EB-42A1-A654-5DE5377A52C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1446" r="1446"/>
          <a:stretch>
            <a:fillRect/>
          </a:stretch>
        </p:blipFill>
        <p:spPr>
          <a:xfrm>
            <a:off x="7902300" y="3273552"/>
            <a:ext cx="640080" cy="658368"/>
          </a:xfrm>
        </p:spPr>
      </p:pic>
      <p:sp>
        <p:nvSpPr>
          <p:cNvPr id="14" name="Tekst — symbol zastępczy 13">
            <a:extLst>
              <a:ext uri="{FF2B5EF4-FFF2-40B4-BE49-F238E27FC236}">
                <a16:creationId xmlns:a16="http://schemas.microsoft.com/office/drawing/2014/main" xmlns="" id="{B9B92F0C-3A1D-438E-B581-C1A63389DAF6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732308" y="3291840"/>
            <a:ext cx="2841853" cy="640080"/>
          </a:xfrm>
        </p:spPr>
        <p:txBody>
          <a:bodyPr rtlCol="0">
            <a:noAutofit/>
          </a:bodyPr>
          <a:lstStyle/>
          <a:p>
            <a:r>
              <a:rPr lang="pl-PL" sz="1600" dirty="0">
                <a:solidFill>
                  <a:schemeClr val="tx1"/>
                </a:solidFill>
              </a:rPr>
              <a:t>Z</a:t>
            </a:r>
            <a:r>
              <a:rPr lang="pl-PL" sz="1600" dirty="0" smtClean="0">
                <a:solidFill>
                  <a:schemeClr val="tx1"/>
                </a:solidFill>
              </a:rPr>
              <a:t>awarcie </a:t>
            </a:r>
            <a:r>
              <a:rPr lang="pl-PL" sz="1600" dirty="0">
                <a:solidFill>
                  <a:schemeClr val="tx1"/>
                </a:solidFill>
              </a:rPr>
              <a:t>umowy PPP</a:t>
            </a:r>
          </a:p>
        </p:txBody>
      </p:sp>
      <p:pic>
        <p:nvPicPr>
          <p:cNvPr id="18" name="Obraz — symbol zastępczy 17" descr="Ikona mikroprocesora">
            <a:extLst>
              <a:ext uri="{FF2B5EF4-FFF2-40B4-BE49-F238E27FC236}">
                <a16:creationId xmlns:a16="http://schemas.microsoft.com/office/drawing/2014/main" xmlns="" id="{2714DCC9-F1D9-4D7B-9452-B6DF9693F66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1329" r="1329"/>
          <a:stretch>
            <a:fillRect/>
          </a:stretch>
        </p:blipFill>
        <p:spPr>
          <a:xfrm>
            <a:off x="2273343" y="4409320"/>
            <a:ext cx="640080" cy="658368"/>
          </a:xfrm>
        </p:spPr>
      </p:pic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xmlns="" id="{CE2783CF-764B-4358-9D88-FAC1CFEBE203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03352" y="4427608"/>
            <a:ext cx="3808194" cy="640080"/>
          </a:xfrm>
        </p:spPr>
        <p:txBody>
          <a:bodyPr rtlCol="0">
            <a:normAutofit fontScale="92500"/>
          </a:bodyPr>
          <a:lstStyle/>
          <a:p>
            <a:pPr marL="342900" lvl="1">
              <a:spcBef>
                <a:spcPts val="600"/>
              </a:spcBef>
              <a:spcAft>
                <a:spcPts val="600"/>
              </a:spcAft>
            </a:pPr>
            <a:r>
              <a:rPr lang="pl-PL" sz="1800" dirty="0" smtClean="0"/>
              <a:t>Wybór </a:t>
            </a:r>
            <a:r>
              <a:rPr lang="pl-PL" sz="1800" dirty="0"/>
              <a:t>trybu i udział w postępowaniu na wybór partnera </a:t>
            </a:r>
            <a:r>
              <a:rPr lang="pl-PL" sz="1800" dirty="0" smtClean="0"/>
              <a:t>prywatnego</a:t>
            </a:r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21" name="Obraz — symbol zastępczy 20" descr="Ikona atomu">
            <a:extLst>
              <a:ext uri="{FF2B5EF4-FFF2-40B4-BE49-F238E27FC236}">
                <a16:creationId xmlns:a16="http://schemas.microsoft.com/office/drawing/2014/main" xmlns="" id="{E6E2A99D-9A76-4170-84C5-E8E895DEA55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1329" r="1329"/>
          <a:stretch>
            <a:fillRect/>
          </a:stretch>
        </p:blipFill>
        <p:spPr>
          <a:xfrm>
            <a:off x="7902300" y="4409320"/>
            <a:ext cx="640080" cy="658368"/>
          </a:xfrm>
        </p:spPr>
      </p:pic>
      <p:sp>
        <p:nvSpPr>
          <p:cNvPr id="17" name="Tekst — symbol zastępczy 16">
            <a:extLst>
              <a:ext uri="{FF2B5EF4-FFF2-40B4-BE49-F238E27FC236}">
                <a16:creationId xmlns:a16="http://schemas.microsoft.com/office/drawing/2014/main" xmlns="" id="{46EA4E1F-EF09-44AB-9483-363CF418AA99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8732307" y="4409320"/>
            <a:ext cx="3168115" cy="640080"/>
          </a:xfrm>
        </p:spPr>
        <p:txBody>
          <a:bodyPr rtlCol="0">
            <a:normAutofit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Raport </a:t>
            </a:r>
            <a:r>
              <a:rPr lang="pl-PL" dirty="0">
                <a:solidFill>
                  <a:schemeClr val="tx1"/>
                </a:solidFill>
              </a:rPr>
              <a:t>końcowy z Projektu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xmlns="" id="{D3581DBA-A3EE-4E75-90A6-DC25DF9DA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smtClean="0"/>
              <a:pPr rtl="0"/>
              <a:t>8</a:t>
            </a:fld>
            <a:endParaRPr lang="pl-PL" dirty="0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783" y="5327611"/>
            <a:ext cx="1298451" cy="12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5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0406C22-D0C4-4D8E-86F7-1A902F1C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 sz="2800" dirty="0" smtClean="0"/>
              <a:t>KORZYŚCI DLA GMINY KOBYLNICA ZWIĄZANE Z REALIZACJĄ DZIAŁAŃ W FORMULE PPP</a:t>
            </a:r>
            <a:endParaRPr lang="pl-PL" sz="2800" dirty="0"/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xmlns="" id="{1EBE5B37-5B62-411B-BD45-E04DD958A3F9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pl-PL" dirty="0" smtClean="0"/>
              <a:t>Podniesienie efektywności i jakości usług publicznych </a:t>
            </a:r>
          </a:p>
          <a:p>
            <a:pPr rtl="0"/>
            <a:r>
              <a:rPr lang="pl-PL" dirty="0" smtClean="0"/>
              <a:t>Generowanie dodatkowych przychodów z tytułu realizowanych działań oraz przedsięwzięć</a:t>
            </a:r>
          </a:p>
          <a:p>
            <a:pPr rtl="0"/>
            <a:r>
              <a:rPr lang="pl-PL" dirty="0" smtClean="0"/>
              <a:t>Intensyfikacja procesów inwestycyjnych na całym obszarze</a:t>
            </a:r>
          </a:p>
          <a:p>
            <a:pPr rtl="0"/>
            <a:r>
              <a:rPr lang="pl-PL" dirty="0" smtClean="0"/>
              <a:t>Pobudzanie gospodarki – także w ujęciu regionalnym</a:t>
            </a:r>
          </a:p>
          <a:p>
            <a:pPr rtl="0"/>
            <a:r>
              <a:rPr lang="pl-PL" dirty="0" smtClean="0"/>
              <a:t>Lepsza alokacja ryzyka</a:t>
            </a:r>
          </a:p>
          <a:p>
            <a:pPr rtl="0"/>
            <a:r>
              <a:rPr lang="pl-PL" dirty="0" smtClean="0"/>
              <a:t>Klarowność i przejrzystość realizowanych działań</a:t>
            </a:r>
          </a:p>
          <a:p>
            <a:pPr rtl="0"/>
            <a:r>
              <a:rPr lang="pl-PL" dirty="0" smtClean="0"/>
              <a:t>Zacieśnienie współpracy z instytucjami i podmiotami nastawionymi na wdrażanie nowych rozwiązań</a:t>
            </a:r>
          </a:p>
          <a:p>
            <a:pPr rtl="0"/>
            <a:r>
              <a:rPr lang="pl-PL" dirty="0" smtClean="0"/>
              <a:t>Transfer wiedzy pomiędzy różnymi sektorami</a:t>
            </a:r>
          </a:p>
          <a:p>
            <a:pPr rtl="0"/>
            <a:endParaRPr lang="pl-PL" dirty="0"/>
          </a:p>
        </p:txBody>
      </p:sp>
      <p:pic>
        <p:nvPicPr>
          <p:cNvPr id="18" name="Obraz — symbol zastępczy 17" descr="Abstrakcyjne tło">
            <a:extLst>
              <a:ext uri="{FF2B5EF4-FFF2-40B4-BE49-F238E27FC236}">
                <a16:creationId xmlns:a16="http://schemas.microsoft.com/office/drawing/2014/main" xmlns="" id="{FA9DAA9F-5926-4BC1-8F7B-06E0B1C2F01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837" y="12533"/>
            <a:ext cx="5245444" cy="5385816"/>
          </a:xfrm>
        </p:spPr>
      </p:pic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1C5328BF-D489-4F39-BA27-5AD38E911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pl-PL" smtClean="0"/>
              <a:pPr rtl="0"/>
              <a:t>9</a:t>
            </a:fld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xmlns="" id="{B0406C22-D0C4-4D8E-86F7-1A902F1CA7AB}"/>
              </a:ext>
            </a:extLst>
          </p:cNvPr>
          <p:cNvSpPr txBox="1">
            <a:spLocks/>
          </p:cNvSpPr>
          <p:nvPr/>
        </p:nvSpPr>
        <p:spPr>
          <a:xfrm>
            <a:off x="7084541" y="969810"/>
            <a:ext cx="5021940" cy="8043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800" dirty="0" smtClean="0"/>
              <a:t>UCIĄŻLIWOŚCI ZWIĄZANE Z REALIZACJĄ DZIAŁAŃ W FORMULE PPP</a:t>
            </a:r>
            <a:endParaRPr lang="pl-PL" sz="2800" dirty="0"/>
          </a:p>
        </p:txBody>
      </p:sp>
      <p:cxnSp>
        <p:nvCxnSpPr>
          <p:cNvPr id="12" name="Łącznik prosty 11"/>
          <p:cNvCxnSpPr/>
          <p:nvPr/>
        </p:nvCxnSpPr>
        <p:spPr>
          <a:xfrm>
            <a:off x="7257535" y="1828800"/>
            <a:ext cx="4934465" cy="8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 — symbol zastępczy 6">
            <a:extLst>
              <a:ext uri="{FF2B5EF4-FFF2-40B4-BE49-F238E27FC236}">
                <a16:creationId xmlns:a16="http://schemas.microsoft.com/office/drawing/2014/main" xmlns="" id="{1EBE5B37-5B62-411B-BD45-E04DD958A3F9}"/>
              </a:ext>
            </a:extLst>
          </p:cNvPr>
          <p:cNvSpPr txBox="1">
            <a:spLocks/>
          </p:cNvSpPr>
          <p:nvPr/>
        </p:nvSpPr>
        <p:spPr>
          <a:xfrm>
            <a:off x="6557320" y="2097883"/>
            <a:ext cx="5524074" cy="22101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600" b="1" dirty="0" smtClean="0">
                <a:solidFill>
                  <a:schemeClr val="accent1">
                    <a:lumMod val="25000"/>
                    <a:lumOff val="75000"/>
                  </a:schemeClr>
                </a:solidFill>
              </a:rPr>
              <a:t>Duży stopień skomplikowania procedur</a:t>
            </a:r>
          </a:p>
          <a:p>
            <a:pPr algn="r"/>
            <a:r>
              <a:rPr lang="pl-PL" sz="1600" b="1" dirty="0" smtClean="0">
                <a:solidFill>
                  <a:schemeClr val="accent1">
                    <a:lumMod val="25000"/>
                    <a:lumOff val="75000"/>
                  </a:schemeClr>
                </a:solidFill>
              </a:rPr>
              <a:t>Brak klarownych przykładów, których realizacja zakończyła się powodzeniem</a:t>
            </a:r>
          </a:p>
          <a:p>
            <a:pPr algn="r"/>
            <a:r>
              <a:rPr lang="pl-PL" sz="1600" b="1" dirty="0" smtClean="0">
                <a:solidFill>
                  <a:schemeClr val="accent1">
                    <a:lumMod val="25000"/>
                    <a:lumOff val="75000"/>
                  </a:schemeClr>
                </a:solidFill>
              </a:rPr>
              <a:t>Koszty związane z realizacją przedsięwzięcia</a:t>
            </a:r>
          </a:p>
          <a:p>
            <a:pPr algn="r"/>
            <a:r>
              <a:rPr lang="pl-PL" sz="1600" b="1" dirty="0" smtClean="0">
                <a:solidFill>
                  <a:schemeClr val="accent1">
                    <a:lumMod val="25000"/>
                    <a:lumOff val="75000"/>
                  </a:schemeClr>
                </a:solidFill>
              </a:rPr>
              <a:t>Ryzyko związane z dopełnieniem wszystkich – niekiedy bardzo skomplikowanych – procedur</a:t>
            </a:r>
          </a:p>
          <a:p>
            <a:pPr algn="r"/>
            <a:r>
              <a:rPr lang="pl-PL" sz="1600" b="1" dirty="0" smtClean="0">
                <a:solidFill>
                  <a:schemeClr val="accent1">
                    <a:lumMod val="25000"/>
                    <a:lumOff val="75000"/>
                  </a:schemeClr>
                </a:solidFill>
              </a:rPr>
              <a:t>Niepewna sytuacja polityczna i duże wahania w przepisach</a:t>
            </a:r>
            <a:endParaRPr lang="pl-PL" sz="1600" b="1" dirty="0">
              <a:solidFill>
                <a:schemeClr val="accent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783" y="5327611"/>
            <a:ext cx="1298451" cy="12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4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Custom 12">
      <a:dk1>
        <a:srgbClr val="00BBBB"/>
      </a:dk1>
      <a:lt1>
        <a:srgbClr val="000000"/>
      </a:lt1>
      <a:dk2>
        <a:srgbClr val="999999"/>
      </a:dk2>
      <a:lt2>
        <a:srgbClr val="FFFFFF"/>
      </a:lt2>
      <a:accent1>
        <a:srgbClr val="004448"/>
      </a:accent1>
      <a:accent2>
        <a:srgbClr val="482845"/>
      </a:accent2>
      <a:accent3>
        <a:srgbClr val="7A0000"/>
      </a:accent3>
      <a:accent4>
        <a:srgbClr val="969959"/>
      </a:accent4>
      <a:accent5>
        <a:srgbClr val="225B5F"/>
      </a:accent5>
      <a:accent6>
        <a:srgbClr val="3D8C41"/>
      </a:accent6>
      <a:hlink>
        <a:srgbClr val="7F7F7F"/>
      </a:hlink>
      <a:folHlink>
        <a:srgbClr val="7F7F7F"/>
      </a:folHlink>
    </a:clrScheme>
    <a:fontScheme name="Custom 13">
      <a:majorFont>
        <a:latin typeface="Gill Sans M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5055227_TF56488565.potx" id="{C9409AD4-324D-4DAC-82E3-0DABEB882D62}" vid="{919DBB89-00A0-4B15-A2D5-0EFEB95A1055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Nowoczesna prezentacja</Template>
  <TotalTime>0</TotalTime>
  <Words>778</Words>
  <Application>Microsoft Office PowerPoint</Application>
  <PresentationFormat>Panoramiczny</PresentationFormat>
  <Paragraphs>97</Paragraphs>
  <Slides>10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21" baseType="lpstr">
      <vt:lpstr>Arial</vt:lpstr>
      <vt:lpstr>Calibri</vt:lpstr>
      <vt:lpstr>Courier New</vt:lpstr>
      <vt:lpstr>Ebrima</vt:lpstr>
      <vt:lpstr>Gill Sans MT</vt:lpstr>
      <vt:lpstr>Segoe UI</vt:lpstr>
      <vt:lpstr>Segoe UI Light</vt:lpstr>
      <vt:lpstr>Segoe UI Semibold</vt:lpstr>
      <vt:lpstr>Tahoma</vt:lpstr>
      <vt:lpstr>Wingdings</vt:lpstr>
      <vt:lpstr>Motyw pakietu Office</vt:lpstr>
      <vt:lpstr>Partnerstwo publiczno-prywatne jako narzędzie wspierania endogennych potencjałów lokalnych</vt:lpstr>
      <vt:lpstr>GMINA KOBYLNICA </vt:lpstr>
      <vt:lpstr>Przebudowa Domu Pomocy Społecznej w Kobylnicy na potrzeby Zakładu Opiekuńczo-Leczniczego</vt:lpstr>
      <vt:lpstr>Przebudowa Domu Pomocy Społecznej w Kobylnicy na potrzeby Zakładu Opiekuńczo-Leczniczego</vt:lpstr>
      <vt:lpstr>Przebudowa Domu Pomocy Społecznej w Kobylnicy na potrzeby Zakładu Opiekuńczo-Leczniczego</vt:lpstr>
      <vt:lpstr>Realizacja w miejscowościach: Kobylnica, Łosino, Bolesławice, Kruszyna, Sierakowo Słupskie, Kończewo, Kuleszewo, Widzino, Reblinko, Kwakowo, Sycewice, Runowo Sławieńskie, Zębowo, Bzowo, Komiłowo.</vt:lpstr>
      <vt:lpstr>Zaprojektowanie i budowa energooszczędnego oświetlenia drogowego typu LED  w pasach drogowych dróg gminnych dla wybranych miejscowości na terenie Gminy Kobylnica  w formule partnerstwa publiczno-prywatnego wraz z jego utrzymaniem</vt:lpstr>
      <vt:lpstr>Zaprojektowanie i budowa energooszczędnego oświetlenia drogowego typu LED  w pasach drogowych dróg gminnych dla wybranych miejscowości na terenie Gminy Kobylnica  w formule partnerstwa publiczno-prywatnego wraz z jego utrzymaniem</vt:lpstr>
      <vt:lpstr>KORZYŚCI DLA GMINY KOBYLNICA ZWIĄZANE Z REALIZACJĄ DZIAŁAŃ W FORMULE PPP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2020-09-16T06:39:40Z</dcterms:created>
  <dcterms:modified xsi:type="dcterms:W3CDTF">2020-09-17T12:56:23Z</dcterms:modified>
</cp:coreProperties>
</file>